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17" r:id="rId1"/>
    <p:sldMasterId id="2147483718" r:id="rId2"/>
    <p:sldMasterId id="2147483719" r:id="rId3"/>
  </p:sldMasterIdLst>
  <p:notesMasterIdLst>
    <p:notesMasterId r:id="rId4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96" r:id="rId22"/>
    <p:sldId id="275" r:id="rId23"/>
    <p:sldId id="276" r:id="rId24"/>
    <p:sldId id="277" r:id="rId25"/>
    <p:sldId id="278" r:id="rId26"/>
    <p:sldId id="279" r:id="rId27"/>
    <p:sldId id="280" r:id="rId28"/>
    <p:sldId id="285" r:id="rId29"/>
    <p:sldId id="286" r:id="rId30"/>
    <p:sldId id="281" r:id="rId31"/>
    <p:sldId id="282" r:id="rId32"/>
    <p:sldId id="283" r:id="rId33"/>
    <p:sldId id="284" r:id="rId34"/>
    <p:sldId id="287" r:id="rId35"/>
    <p:sldId id="288" r:id="rId36"/>
    <p:sldId id="297" r:id="rId37"/>
    <p:sldId id="290" r:id="rId38"/>
    <p:sldId id="291" r:id="rId39"/>
    <p:sldId id="292" r:id="rId40"/>
    <p:sldId id="293" r:id="rId41"/>
    <p:sldId id="294" r:id="rId42"/>
    <p:sldId id="295" r:id="rId43"/>
  </p:sldIdLst>
  <p:sldSz cx="9144000" cy="5143500" type="screen16x9"/>
  <p:notesSz cx="6858000" cy="9144000"/>
  <p:embeddedFontLst>
    <p:embeddedFont>
      <p:font typeface="EB Garamond Medium" panose="020B0604020202020204" charset="0"/>
      <p:regular r:id="rId45"/>
      <p:bold r:id="rId46"/>
      <p:italic r:id="rId47"/>
      <p:boldItalic r:id="rId48"/>
    </p:embeddedFont>
    <p:embeddedFont>
      <p:font typeface="Franklin Gothic Book" panose="020B0503020102020204" pitchFamily="34" charset="0"/>
      <p:regular r:id="rId49"/>
      <p:italic r:id="rId50"/>
    </p:embeddedFont>
    <p:embeddedFont>
      <p:font typeface="Franklin Gothic Medium" panose="020B0603020102020204" pitchFamily="34" charset="0"/>
      <p:regular r:id="rId51"/>
      <p: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rikar muppidi" initials="sm" lastIdx="3" clrIdx="0">
    <p:extLst>
      <p:ext uri="{19B8F6BF-5375-455C-9EA6-DF929625EA0E}">
        <p15:presenceInfo xmlns:p15="http://schemas.microsoft.com/office/powerpoint/2012/main" userId="6afebc9d7ee2d4b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3AC047-D433-4F8C-AB84-BE07CAD9EA6C}">
  <a:tblStyle styleId="{9B3AC047-D433-4F8C-AB84-BE07CAD9EA6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30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font" Target="fonts/font1.fntdata"/><Relationship Id="rId53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5.fntdata"/><Relationship Id="rId57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4.fntdata"/><Relationship Id="rId56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font" Target="fonts/font7.fntdata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jpg>
</file>

<file path=ppt/media/image25.png>
</file>

<file path=ppt/media/image26.JPG>
</file>

<file path=ppt/media/image27.JPG>
</file>

<file path=ppt/media/image28.png>
</file>

<file path=ppt/media/image29.png>
</file>

<file path=ppt/media/image3.jp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5e221e6e19_2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1" name="Google Shape;751;g5e221e6e19_2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5e2706b951_2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5e2706b951_2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5e2706b951_16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4" name="Google Shape;834;g5e2706b951_16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5e221e6e19_2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2" name="Google Shape;842;g5e221e6e19_2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5e221e6e19_2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9" name="Google Shape;849;g5e221e6e19_2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5e221e6e19_2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6" name="Google Shape;856;g5e221e6e19_2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5e2706b951_16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4" name="Google Shape;864;g5e2706b951_16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5e2706b951_2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g5e2706b951_2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5e2706b951_2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5e2706b951_2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5e2706b951_3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g5e2706b951_3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5e2706b951_3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g5e2706b951_3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5279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5e221e6e19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5e221e6e19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5e2706b951_1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g5e2706b951_1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5e2706b951_1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5e2706b951_1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5e221e6e19_6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g5e221e6e19_6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5e2706b951_1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5e2706b951_1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5e2706b951_1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5e2706b951_1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5e2706b951_1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5e2706b951_1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5e2706b951_1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5e2706b951_1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28613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5e2706b951_4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g5e2706b951_4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95055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5e221e6e19_6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5e221e6e19_6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5e221e6e19_6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9" name="Google Shape;959;g5e221e6e19_6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5e221e6e19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5e221e6e19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5e221e6e19_6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5e221e6e19_6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5e221e6e19_6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3" name="Google Shape;973;g5e221e6e19_6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5e221e6e19_6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5e221e6e19_6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5e221e6e19_2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2" name="Google Shape;1002;g5e221e6e19_2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5e2706b951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g5e2706b951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5e2706b951_16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21" name="Google Shape;1021;g5e2706b951_16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5e2706b951_16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g5e2706b951_16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5e2706b951_16_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44" name="Google Shape;1044;g5e2706b951_16_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5e2706b951_16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g5e2706b951_16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5e221e6e19_2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g5e221e6e19_2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e221e6e19_2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4" name="Google Shape;774;g5e221e6e19_2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e2706b951_3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g5e2706b951_3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5e221e6e19_2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1" name="Google Shape;781;g5e221e6e19_2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5e221e6e19_2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9" name="Google Shape;789;g5e221e6e19_2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5e221e6e19_2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8" name="Google Shape;798;g5e221e6e19_2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5e221e6e19_2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5" name="Google Shape;805;g5e221e6e19_2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5e221e6e19_2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g5e221e6e19_2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4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14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</p:grpSpPr>
        <p:sp>
          <p:nvSpPr>
            <p:cNvPr id="100" name="Google Shape;100;p14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14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14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9" name="Google Shape;109;p14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0" name="Google Shape;110;p14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3" name="Google Shape;113;p14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5" name="Google Shape;115;p14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8" name="Google Shape;118;p14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1" name="Google Shape;121;p14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3" name="Google Shape;123;p14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5" name="Google Shape;125;p14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27" name="Google Shape;127;p14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1" name="Google Shape;131;p14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2" name="Google Shape;132;p14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4" name="Google Shape;134;p14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5" name="Google Shape;135;p14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7" name="Google Shape;137;p14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39" name="Google Shape;139;p14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2" name="Google Shape;142;p14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4" name="Google Shape;144;p14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7" name="Google Shape;147;p14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48" name="Google Shape;148;p14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51" name="Google Shape;151;p14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53" name="Google Shape;153;p14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14"/>
          <p:cNvSpPr txBox="1"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3pPr>
            <a:lvl4pPr lvl="3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dt" idx="10"/>
          </p:nvPr>
        </p:nvSpPr>
        <p:spPr>
          <a:xfrm>
            <a:off x="5308133" y="405765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ftr" idx="11"/>
          </p:nvPr>
        </p:nvSpPr>
        <p:spPr>
          <a:xfrm>
            <a:off x="1407318" y="4057651"/>
            <a:ext cx="384366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ldNum" idx="12"/>
          </p:nvPr>
        </p:nvSpPr>
        <p:spPr>
          <a:xfrm>
            <a:off x="7422684" y="4057650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3"/>
          <p:cNvSpPr txBox="1">
            <a:spLocks noGrp="1"/>
          </p:cNvSpPr>
          <p:nvPr>
            <p:ph type="body" idx="1"/>
          </p:nvPr>
        </p:nvSpPr>
        <p:spPr>
          <a:xfrm>
            <a:off x="3867150" y="444499"/>
            <a:ext cx="4418407" cy="38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07" name="Google Shape;207;p23"/>
          <p:cNvSpPr txBox="1">
            <a:spLocks noGrp="1"/>
          </p:cNvSpPr>
          <p:nvPr>
            <p:ph type="body" idx="2"/>
          </p:nvPr>
        </p:nvSpPr>
        <p:spPr>
          <a:xfrm>
            <a:off x="860029" y="1687114"/>
            <a:ext cx="289202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08" name="Google Shape;208;p2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3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4"/>
          <p:cNvSpPr>
            <a:spLocks noGrp="1"/>
          </p:cNvSpPr>
          <p:nvPr>
            <p:ph type="pic" idx="2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625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14" name="Google Shape;214;p24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4450883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15" name="Google Shape;215;p2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4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5"/>
          <p:cNvSpPr>
            <a:spLocks noGrp="1"/>
          </p:cNvSpPr>
          <p:nvPr>
            <p:ph type="pic" idx="2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21" name="Google Shape;221;p25"/>
          <p:cNvSpPr txBox="1">
            <a:spLocks noGrp="1"/>
          </p:cNvSpPr>
          <p:nvPr>
            <p:ph type="body" idx="1"/>
          </p:nvPr>
        </p:nvSpPr>
        <p:spPr>
          <a:xfrm>
            <a:off x="856024" y="3843015"/>
            <a:ext cx="7433144" cy="51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22" name="Google Shape;222;p2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5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6"/>
          <p:cNvSpPr txBox="1">
            <a:spLocks noGrp="1"/>
          </p:cNvSpPr>
          <p:nvPr>
            <p:ph type="body" idx="1"/>
          </p:nvPr>
        </p:nvSpPr>
        <p:spPr>
          <a:xfrm>
            <a:off x="856058" y="3314700"/>
            <a:ext cx="7428344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28" name="Google Shape;228;p2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6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7"/>
          <p:cNvSpPr txBox="1">
            <a:spLocks noGrp="1"/>
          </p:cNvSpPr>
          <p:nvPr>
            <p:ph type="body" idx="1"/>
          </p:nvPr>
        </p:nvSpPr>
        <p:spPr>
          <a:xfrm>
            <a:off x="1290484" y="2524168"/>
            <a:ext cx="6564224" cy="41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34" name="Google Shape;234;p27"/>
          <p:cNvSpPr txBox="1">
            <a:spLocks noGrp="1"/>
          </p:cNvSpPr>
          <p:nvPr>
            <p:ph type="body" idx="2"/>
          </p:nvPr>
        </p:nvSpPr>
        <p:spPr>
          <a:xfrm>
            <a:off x="856058" y="3232439"/>
            <a:ext cx="7429502" cy="111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35" name="Google Shape;235;p2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7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" name="Google Shape;238;p27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239" name="Google Shape;239;p27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8"/>
          <p:cNvSpPr txBox="1">
            <a:spLocks noGrp="1"/>
          </p:cNvSpPr>
          <p:nvPr>
            <p:ph type="body" idx="1"/>
          </p:nvPr>
        </p:nvSpPr>
        <p:spPr>
          <a:xfrm>
            <a:off x="856023" y="3493241"/>
            <a:ext cx="7428379" cy="85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243" name="Google Shape;243;p2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body" idx="2"/>
          </p:nvPr>
        </p:nvSpPr>
        <p:spPr>
          <a:xfrm>
            <a:off x="845939" y="2520197"/>
            <a:ext cx="2406551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body" idx="3"/>
          </p:nvPr>
        </p:nvSpPr>
        <p:spPr>
          <a:xfrm>
            <a:off x="3386075" y="2008226"/>
            <a:ext cx="238828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1" name="Google Shape;251;p29"/>
          <p:cNvSpPr txBox="1">
            <a:spLocks noGrp="1"/>
          </p:cNvSpPr>
          <p:nvPr>
            <p:ph type="body" idx="4"/>
          </p:nvPr>
        </p:nvSpPr>
        <p:spPr>
          <a:xfrm>
            <a:off x="3378160" y="2522576"/>
            <a:ext cx="2396873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52" name="Google Shape;252;p29"/>
          <p:cNvSpPr txBox="1">
            <a:spLocks noGrp="1"/>
          </p:cNvSpPr>
          <p:nvPr>
            <p:ph type="body" idx="5"/>
          </p:nvPr>
        </p:nvSpPr>
        <p:spPr>
          <a:xfrm>
            <a:off x="5889332" y="2005847"/>
            <a:ext cx="23962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body" idx="6"/>
          </p:nvPr>
        </p:nvSpPr>
        <p:spPr>
          <a:xfrm>
            <a:off x="5889332" y="2520197"/>
            <a:ext cx="2396226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9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60" name="Google Shape;260;p30"/>
          <p:cNvSpPr>
            <a:spLocks noGrp="1"/>
          </p:cNvSpPr>
          <p:nvPr>
            <p:ph type="pic" idx="2"/>
          </p:nvPr>
        </p:nvSpPr>
        <p:spPr>
          <a:xfrm>
            <a:off x="856060" y="2000249"/>
            <a:ext cx="239643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body" idx="3"/>
          </p:nvPr>
        </p:nvSpPr>
        <p:spPr>
          <a:xfrm>
            <a:off x="856060" y="3735644"/>
            <a:ext cx="2396430" cy="61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62" name="Google Shape;262;p30"/>
          <p:cNvSpPr txBox="1">
            <a:spLocks noGrp="1"/>
          </p:cNvSpPr>
          <p:nvPr>
            <p:ph type="body" idx="4"/>
          </p:nvPr>
        </p:nvSpPr>
        <p:spPr>
          <a:xfrm>
            <a:off x="3366790" y="3303447"/>
            <a:ext cx="240030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63" name="Google Shape;263;p30"/>
          <p:cNvSpPr>
            <a:spLocks noGrp="1"/>
          </p:cNvSpPr>
          <p:nvPr>
            <p:ph type="pic" idx="5"/>
          </p:nvPr>
        </p:nvSpPr>
        <p:spPr>
          <a:xfrm>
            <a:off x="3366790" y="2000249"/>
            <a:ext cx="2399205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64" name="Google Shape;264;p30"/>
          <p:cNvSpPr txBox="1">
            <a:spLocks noGrp="1"/>
          </p:cNvSpPr>
          <p:nvPr>
            <p:ph type="body" idx="6"/>
          </p:nvPr>
        </p:nvSpPr>
        <p:spPr>
          <a:xfrm>
            <a:off x="3365695" y="3735643"/>
            <a:ext cx="2400300" cy="60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65" name="Google Shape;265;p30"/>
          <p:cNvSpPr txBox="1">
            <a:spLocks noGrp="1"/>
          </p:cNvSpPr>
          <p:nvPr>
            <p:ph type="body" idx="7"/>
          </p:nvPr>
        </p:nvSpPr>
        <p:spPr>
          <a:xfrm>
            <a:off x="5889426" y="3303446"/>
            <a:ext cx="2393056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66" name="Google Shape;266;p30"/>
          <p:cNvSpPr>
            <a:spLocks noGrp="1"/>
          </p:cNvSpPr>
          <p:nvPr>
            <p:ph type="pic" idx="8"/>
          </p:nvPr>
        </p:nvSpPr>
        <p:spPr>
          <a:xfrm>
            <a:off x="5889332" y="2000249"/>
            <a:ext cx="2396227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67" name="Google Shape;267;p30"/>
          <p:cNvSpPr txBox="1">
            <a:spLocks noGrp="1"/>
          </p:cNvSpPr>
          <p:nvPr>
            <p:ph type="body" idx="9"/>
          </p:nvPr>
        </p:nvSpPr>
        <p:spPr>
          <a:xfrm>
            <a:off x="5889332" y="3735641"/>
            <a:ext cx="2396226" cy="60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268" name="Google Shape;268;p3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30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3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1"/>
          <p:cNvSpPr txBox="1">
            <a:spLocks noGrp="1"/>
          </p:cNvSpPr>
          <p:nvPr>
            <p:ph type="body" idx="1"/>
          </p:nvPr>
        </p:nvSpPr>
        <p:spPr>
          <a:xfrm rot="5400000">
            <a:off x="3242667" y="-699491"/>
            <a:ext cx="2656286" cy="7429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74" name="Google Shape;274;p3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1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>
            <a:spLocks noGrp="1"/>
          </p:cNvSpPr>
          <p:nvPr>
            <p:ph type="title"/>
          </p:nvPr>
        </p:nvSpPr>
        <p:spPr>
          <a:xfrm rot="5400000">
            <a:off x="5590580" y="1648422"/>
            <a:ext cx="3886201" cy="150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32"/>
          <p:cNvSpPr txBox="1">
            <a:spLocks noGrp="1"/>
          </p:cNvSpPr>
          <p:nvPr>
            <p:ph type="body" idx="1"/>
          </p:nvPr>
        </p:nvSpPr>
        <p:spPr>
          <a:xfrm rot="5400000">
            <a:off x="1818678" y="-505421"/>
            <a:ext cx="3886201" cy="5811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80" name="Google Shape;280;p3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32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>
            <a:spLocks noGrp="1"/>
          </p:cNvSpPr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34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2" name="Google Shape;332;p34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</p:grpSpPr>
        <p:sp>
          <p:nvSpPr>
            <p:cNvPr id="333" name="Google Shape;333;p34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4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9" name="Google Shape;339;p34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0" name="Google Shape;340;p34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4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2" name="Google Shape;342;p34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3" name="Google Shape;343;p34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6" name="Google Shape;346;p34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8" name="Google Shape;348;p34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1" name="Google Shape;351;p34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4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4" name="Google Shape;354;p34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6" name="Google Shape;356;p34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8" name="Google Shape;358;p34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0" name="Google Shape;360;p34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4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4" name="Google Shape;364;p34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5" name="Google Shape;365;p34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7" name="Google Shape;367;p34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8" name="Google Shape;368;p34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4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0" name="Google Shape;370;p34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2" name="Google Shape;372;p34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5" name="Google Shape;375;p34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7" name="Google Shape;377;p34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0" name="Google Shape;380;p34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1" name="Google Shape;381;p34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4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4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4" name="Google Shape;384;p34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6" name="Google Shape;386;p34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34"/>
          <p:cNvSpPr txBox="1"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34"/>
          <p:cNvSpPr txBox="1"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3pPr>
            <a:lvl4pPr lvl="3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>
            <a:endParaRPr/>
          </a:p>
        </p:txBody>
      </p:sp>
      <p:sp>
        <p:nvSpPr>
          <p:cNvPr id="389" name="Google Shape;389;p34"/>
          <p:cNvSpPr txBox="1">
            <a:spLocks noGrp="1"/>
          </p:cNvSpPr>
          <p:nvPr>
            <p:ph type="dt" idx="10"/>
          </p:nvPr>
        </p:nvSpPr>
        <p:spPr>
          <a:xfrm>
            <a:off x="5308133" y="405765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34"/>
          <p:cNvSpPr txBox="1">
            <a:spLocks noGrp="1"/>
          </p:cNvSpPr>
          <p:nvPr>
            <p:ph type="ftr" idx="11"/>
          </p:nvPr>
        </p:nvSpPr>
        <p:spPr>
          <a:xfrm>
            <a:off x="1407318" y="4057651"/>
            <a:ext cx="384366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34"/>
          <p:cNvSpPr txBox="1">
            <a:spLocks noGrp="1"/>
          </p:cNvSpPr>
          <p:nvPr>
            <p:ph type="sldNum" idx="12"/>
          </p:nvPr>
        </p:nvSpPr>
        <p:spPr>
          <a:xfrm>
            <a:off x="7422684" y="4057650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5"/>
          <p:cNvSpPr txBox="1"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35"/>
          <p:cNvSpPr txBox="1"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395" name="Google Shape;395;p35"/>
          <p:cNvSpPr txBox="1">
            <a:spLocks noGrp="1"/>
          </p:cNvSpPr>
          <p:nvPr>
            <p:ph type="body" idx="2"/>
          </p:nvPr>
        </p:nvSpPr>
        <p:spPr>
          <a:xfrm>
            <a:off x="856058" y="2305048"/>
            <a:ext cx="3658793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396" name="Google Shape;396;p35"/>
          <p:cNvSpPr txBox="1">
            <a:spLocks noGrp="1"/>
          </p:cNvSpPr>
          <p:nvPr>
            <p:ph type="body" idx="3"/>
          </p:nvPr>
        </p:nvSpPr>
        <p:spPr>
          <a:xfrm>
            <a:off x="4800606" y="1687114"/>
            <a:ext cx="3484952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397" name="Google Shape;397;p35"/>
          <p:cNvSpPr txBox="1">
            <a:spLocks noGrp="1"/>
          </p:cNvSpPr>
          <p:nvPr>
            <p:ph type="body" idx="4"/>
          </p:nvPr>
        </p:nvSpPr>
        <p:spPr>
          <a:xfrm>
            <a:off x="4629150" y="2305048"/>
            <a:ext cx="3656408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398" name="Google Shape;398;p3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35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3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6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36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04" name="Google Shape;404;p3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36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3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7"/>
          <p:cNvSpPr txBox="1">
            <a:spLocks noGrp="1"/>
          </p:cNvSpPr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9" name="Google Shape;409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8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38"/>
          <p:cNvSpPr txBox="1">
            <a:spLocks noGrp="1"/>
          </p:cNvSpPr>
          <p:nvPr>
            <p:ph type="body" idx="1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2pPr>
            <a:lvl3pPr marL="1371600" lvl="2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3pPr>
            <a:lvl4pPr marL="1828800" lvl="3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4pPr>
            <a:lvl5pPr marL="2286000" lvl="4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5pPr>
            <a:lvl6pPr marL="2743200" lvl="5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6pPr>
            <a:lvl7pPr marL="3200400" lvl="6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7pPr>
            <a:lvl8pPr marL="3657600" lvl="7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8pPr>
            <a:lvl9pPr marL="4114800" lvl="8" indent="-30480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3" name="Google Shape;413;p38"/>
          <p:cNvSpPr txBox="1">
            <a:spLocks noGrp="1"/>
          </p:cNvSpPr>
          <p:nvPr>
            <p:ph type="body" idx="2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2pPr>
            <a:lvl3pPr marL="1371600" lvl="2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3pPr>
            <a:lvl4pPr marL="1828800" lvl="3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4pPr>
            <a:lvl5pPr marL="2286000" lvl="4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5pPr>
            <a:lvl6pPr marL="2743200" lvl="5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6pPr>
            <a:lvl7pPr marL="3200400" lvl="6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7pPr>
            <a:lvl8pPr marL="3657600" lvl="7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8pPr>
            <a:lvl9pPr marL="4114800" lvl="8" indent="-30480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4" name="Google Shape;414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9"/>
          <p:cNvSpPr txBox="1"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39"/>
          <p:cNvSpPr txBox="1"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8" name="Google Shape;418;p3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39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3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0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40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3658792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24" name="Google Shape;424;p40"/>
          <p:cNvSpPr txBox="1">
            <a:spLocks noGrp="1"/>
          </p:cNvSpPr>
          <p:nvPr>
            <p:ph type="body" idx="2"/>
          </p:nvPr>
        </p:nvSpPr>
        <p:spPr>
          <a:xfrm>
            <a:off x="4629151" y="1687114"/>
            <a:ext cx="365640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25" name="Google Shape;425;p4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40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4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1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4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41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4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42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4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3"/>
          <p:cNvSpPr txBox="1"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43"/>
          <p:cNvSpPr txBox="1">
            <a:spLocks noGrp="1"/>
          </p:cNvSpPr>
          <p:nvPr>
            <p:ph type="body" idx="1"/>
          </p:nvPr>
        </p:nvSpPr>
        <p:spPr>
          <a:xfrm>
            <a:off x="3867150" y="444499"/>
            <a:ext cx="4418407" cy="38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40" name="Google Shape;440;p43"/>
          <p:cNvSpPr txBox="1">
            <a:spLocks noGrp="1"/>
          </p:cNvSpPr>
          <p:nvPr>
            <p:ph type="body" idx="2"/>
          </p:nvPr>
        </p:nvSpPr>
        <p:spPr>
          <a:xfrm>
            <a:off x="860029" y="1687114"/>
            <a:ext cx="289202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441" name="Google Shape;441;p4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43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4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body" idx="1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2pPr>
            <a:lvl3pPr marL="1371600" lvl="2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3pPr>
            <a:lvl4pPr marL="1828800" lvl="3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4pPr>
            <a:lvl5pPr marL="2286000" lvl="4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5pPr>
            <a:lvl6pPr marL="2743200" lvl="5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6pPr>
            <a:lvl7pPr marL="3200400" lvl="6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7pPr>
            <a:lvl8pPr marL="3657600" lvl="7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8pPr>
            <a:lvl9pPr marL="4114800" lvl="8" indent="-30480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5" name="Google Shape;165;p16"/>
          <p:cNvSpPr txBox="1">
            <a:spLocks noGrp="1"/>
          </p:cNvSpPr>
          <p:nvPr>
            <p:ph type="body" idx="2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2pPr>
            <a:lvl3pPr marL="1371600" lvl="2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3pPr>
            <a:lvl4pPr marL="1828800" lvl="3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4pPr>
            <a:lvl5pPr marL="2286000" lvl="4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5pPr>
            <a:lvl6pPr marL="2743200" lvl="5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6pPr>
            <a:lvl7pPr marL="3200400" lvl="6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7pPr>
            <a:lvl8pPr marL="3657600" lvl="7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8pPr>
            <a:lvl9pPr marL="4114800" lvl="8" indent="-30480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6" name="Google Shape;16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4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44"/>
          <p:cNvSpPr>
            <a:spLocks noGrp="1"/>
          </p:cNvSpPr>
          <p:nvPr>
            <p:ph type="pic" idx="2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625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47" name="Google Shape;447;p44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4450883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448" name="Google Shape;448;p4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44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4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5"/>
          <p:cNvSpPr txBox="1"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45"/>
          <p:cNvSpPr>
            <a:spLocks noGrp="1"/>
          </p:cNvSpPr>
          <p:nvPr>
            <p:ph type="pic" idx="2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54" name="Google Shape;454;p45"/>
          <p:cNvSpPr txBox="1">
            <a:spLocks noGrp="1"/>
          </p:cNvSpPr>
          <p:nvPr>
            <p:ph type="body" idx="1"/>
          </p:nvPr>
        </p:nvSpPr>
        <p:spPr>
          <a:xfrm>
            <a:off x="856024" y="3843015"/>
            <a:ext cx="7433144" cy="51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455" name="Google Shape;455;p4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45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4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6"/>
          <p:cNvSpPr txBox="1"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46"/>
          <p:cNvSpPr txBox="1">
            <a:spLocks noGrp="1"/>
          </p:cNvSpPr>
          <p:nvPr>
            <p:ph type="body" idx="1"/>
          </p:nvPr>
        </p:nvSpPr>
        <p:spPr>
          <a:xfrm>
            <a:off x="856058" y="3314700"/>
            <a:ext cx="7428344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461" name="Google Shape;461;p4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46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4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7"/>
          <p:cNvSpPr txBox="1"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47"/>
          <p:cNvSpPr txBox="1">
            <a:spLocks noGrp="1"/>
          </p:cNvSpPr>
          <p:nvPr>
            <p:ph type="body" idx="1"/>
          </p:nvPr>
        </p:nvSpPr>
        <p:spPr>
          <a:xfrm>
            <a:off x="1290484" y="2524168"/>
            <a:ext cx="6564224" cy="41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467" name="Google Shape;467;p47"/>
          <p:cNvSpPr txBox="1">
            <a:spLocks noGrp="1"/>
          </p:cNvSpPr>
          <p:nvPr>
            <p:ph type="body" idx="2"/>
          </p:nvPr>
        </p:nvSpPr>
        <p:spPr>
          <a:xfrm>
            <a:off x="856058" y="3232439"/>
            <a:ext cx="7429502" cy="111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468" name="Google Shape;468;p4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47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4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1" name="Google Shape;471;p47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472" name="Google Shape;472;p47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8"/>
          <p:cNvSpPr txBox="1"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5" name="Google Shape;475;p48"/>
          <p:cNvSpPr txBox="1">
            <a:spLocks noGrp="1"/>
          </p:cNvSpPr>
          <p:nvPr>
            <p:ph type="body" idx="1"/>
          </p:nvPr>
        </p:nvSpPr>
        <p:spPr>
          <a:xfrm>
            <a:off x="856023" y="3493241"/>
            <a:ext cx="7428379" cy="85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476" name="Google Shape;476;p4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4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9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49"/>
          <p:cNvSpPr txBox="1"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482" name="Google Shape;482;p49"/>
          <p:cNvSpPr txBox="1">
            <a:spLocks noGrp="1"/>
          </p:cNvSpPr>
          <p:nvPr>
            <p:ph type="body" idx="2"/>
          </p:nvPr>
        </p:nvSpPr>
        <p:spPr>
          <a:xfrm>
            <a:off x="845939" y="2520197"/>
            <a:ext cx="2406551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483" name="Google Shape;483;p49"/>
          <p:cNvSpPr txBox="1">
            <a:spLocks noGrp="1"/>
          </p:cNvSpPr>
          <p:nvPr>
            <p:ph type="body" idx="3"/>
          </p:nvPr>
        </p:nvSpPr>
        <p:spPr>
          <a:xfrm>
            <a:off x="3386075" y="2008226"/>
            <a:ext cx="238828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484" name="Google Shape;484;p49"/>
          <p:cNvSpPr txBox="1">
            <a:spLocks noGrp="1"/>
          </p:cNvSpPr>
          <p:nvPr>
            <p:ph type="body" idx="4"/>
          </p:nvPr>
        </p:nvSpPr>
        <p:spPr>
          <a:xfrm>
            <a:off x="3378160" y="2522576"/>
            <a:ext cx="2396873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485" name="Google Shape;485;p49"/>
          <p:cNvSpPr txBox="1">
            <a:spLocks noGrp="1"/>
          </p:cNvSpPr>
          <p:nvPr>
            <p:ph type="body" idx="5"/>
          </p:nvPr>
        </p:nvSpPr>
        <p:spPr>
          <a:xfrm>
            <a:off x="5889332" y="2005847"/>
            <a:ext cx="23962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486" name="Google Shape;486;p49"/>
          <p:cNvSpPr txBox="1">
            <a:spLocks noGrp="1"/>
          </p:cNvSpPr>
          <p:nvPr>
            <p:ph type="body" idx="6"/>
          </p:nvPr>
        </p:nvSpPr>
        <p:spPr>
          <a:xfrm>
            <a:off x="5889332" y="2520197"/>
            <a:ext cx="2396226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487" name="Google Shape;487;p4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49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4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0"/>
          <p:cNvSpPr txBox="1"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50"/>
          <p:cNvSpPr txBox="1"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493" name="Google Shape;493;p50"/>
          <p:cNvSpPr>
            <a:spLocks noGrp="1"/>
          </p:cNvSpPr>
          <p:nvPr>
            <p:ph type="pic" idx="2"/>
          </p:nvPr>
        </p:nvSpPr>
        <p:spPr>
          <a:xfrm>
            <a:off x="856060" y="2000249"/>
            <a:ext cx="239643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4" name="Google Shape;494;p50"/>
          <p:cNvSpPr txBox="1">
            <a:spLocks noGrp="1"/>
          </p:cNvSpPr>
          <p:nvPr>
            <p:ph type="body" idx="3"/>
          </p:nvPr>
        </p:nvSpPr>
        <p:spPr>
          <a:xfrm>
            <a:off x="856060" y="3735644"/>
            <a:ext cx="2396430" cy="61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495" name="Google Shape;495;p50"/>
          <p:cNvSpPr txBox="1">
            <a:spLocks noGrp="1"/>
          </p:cNvSpPr>
          <p:nvPr>
            <p:ph type="body" idx="4"/>
          </p:nvPr>
        </p:nvSpPr>
        <p:spPr>
          <a:xfrm>
            <a:off x="3366790" y="3303447"/>
            <a:ext cx="240030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496" name="Google Shape;496;p50"/>
          <p:cNvSpPr>
            <a:spLocks noGrp="1"/>
          </p:cNvSpPr>
          <p:nvPr>
            <p:ph type="pic" idx="5"/>
          </p:nvPr>
        </p:nvSpPr>
        <p:spPr>
          <a:xfrm>
            <a:off x="3366790" y="2000249"/>
            <a:ext cx="2399205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7" name="Google Shape;497;p50"/>
          <p:cNvSpPr txBox="1">
            <a:spLocks noGrp="1"/>
          </p:cNvSpPr>
          <p:nvPr>
            <p:ph type="body" idx="6"/>
          </p:nvPr>
        </p:nvSpPr>
        <p:spPr>
          <a:xfrm>
            <a:off x="3365695" y="3735643"/>
            <a:ext cx="2400300" cy="60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498" name="Google Shape;498;p50"/>
          <p:cNvSpPr txBox="1">
            <a:spLocks noGrp="1"/>
          </p:cNvSpPr>
          <p:nvPr>
            <p:ph type="body" idx="7"/>
          </p:nvPr>
        </p:nvSpPr>
        <p:spPr>
          <a:xfrm>
            <a:off x="5889426" y="3303446"/>
            <a:ext cx="2393056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499" name="Google Shape;499;p50"/>
          <p:cNvSpPr>
            <a:spLocks noGrp="1"/>
          </p:cNvSpPr>
          <p:nvPr>
            <p:ph type="pic" idx="8"/>
          </p:nvPr>
        </p:nvSpPr>
        <p:spPr>
          <a:xfrm>
            <a:off x="5889332" y="2000249"/>
            <a:ext cx="2396227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00" name="Google Shape;500;p50"/>
          <p:cNvSpPr txBox="1">
            <a:spLocks noGrp="1"/>
          </p:cNvSpPr>
          <p:nvPr>
            <p:ph type="body" idx="9"/>
          </p:nvPr>
        </p:nvSpPr>
        <p:spPr>
          <a:xfrm>
            <a:off x="5889332" y="3735641"/>
            <a:ext cx="2396226" cy="60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501" name="Google Shape;501;p5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50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5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1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51"/>
          <p:cNvSpPr txBox="1">
            <a:spLocks noGrp="1"/>
          </p:cNvSpPr>
          <p:nvPr>
            <p:ph type="body" idx="1"/>
          </p:nvPr>
        </p:nvSpPr>
        <p:spPr>
          <a:xfrm rot="5400000">
            <a:off x="3242667" y="-699491"/>
            <a:ext cx="2656286" cy="7429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507" name="Google Shape;507;p5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8" name="Google Shape;508;p51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5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2"/>
          <p:cNvSpPr txBox="1">
            <a:spLocks noGrp="1"/>
          </p:cNvSpPr>
          <p:nvPr>
            <p:ph type="title"/>
          </p:nvPr>
        </p:nvSpPr>
        <p:spPr>
          <a:xfrm rot="5400000">
            <a:off x="5590580" y="1648422"/>
            <a:ext cx="3886201" cy="150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body" idx="1"/>
          </p:nvPr>
        </p:nvSpPr>
        <p:spPr>
          <a:xfrm rot="5400000">
            <a:off x="1818678" y="-505421"/>
            <a:ext cx="3886201" cy="5811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513" name="Google Shape;513;p5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52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5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4"/>
          <p:cNvSpPr txBox="1"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54"/>
          <p:cNvSpPr txBox="1"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566" name="Google Shape;566;p54"/>
          <p:cNvSpPr txBox="1">
            <a:spLocks noGrp="1"/>
          </p:cNvSpPr>
          <p:nvPr>
            <p:ph type="body" idx="2"/>
          </p:nvPr>
        </p:nvSpPr>
        <p:spPr>
          <a:xfrm>
            <a:off x="856058" y="2305048"/>
            <a:ext cx="3658793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567" name="Google Shape;567;p54"/>
          <p:cNvSpPr txBox="1">
            <a:spLocks noGrp="1"/>
          </p:cNvSpPr>
          <p:nvPr>
            <p:ph type="body" idx="3"/>
          </p:nvPr>
        </p:nvSpPr>
        <p:spPr>
          <a:xfrm>
            <a:off x="4800606" y="1687114"/>
            <a:ext cx="3484952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568" name="Google Shape;568;p54"/>
          <p:cNvSpPr txBox="1">
            <a:spLocks noGrp="1"/>
          </p:cNvSpPr>
          <p:nvPr>
            <p:ph type="body" idx="4"/>
          </p:nvPr>
        </p:nvSpPr>
        <p:spPr>
          <a:xfrm>
            <a:off x="4629150" y="2305048"/>
            <a:ext cx="3656408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569" name="Google Shape;569;p5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54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p5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55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4" name="Google Shape;574;p55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</p:grpSpPr>
        <p:sp>
          <p:nvSpPr>
            <p:cNvPr id="575" name="Google Shape;575;p55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55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55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55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55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55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81" name="Google Shape;581;p55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82" name="Google Shape;582;p55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55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84" name="Google Shape;584;p55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85" name="Google Shape;585;p55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55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55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88" name="Google Shape;588;p55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55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90" name="Google Shape;590;p55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55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55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93" name="Google Shape;593;p55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55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55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96" name="Google Shape;596;p55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5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98" name="Google Shape;598;p55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5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0" name="Google Shape;600;p55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55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2" name="Google Shape;602;p55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5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55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55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6" name="Google Shape;606;p55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7" name="Google Shape;607;p55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55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9" name="Google Shape;609;p55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0" name="Google Shape;610;p55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55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2" name="Google Shape;612;p55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55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4" name="Google Shape;614;p55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55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55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7" name="Google Shape;617;p55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55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9" name="Google Shape;619;p55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55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55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2" name="Google Shape;622;p55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3" name="Google Shape;623;p55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55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55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6" name="Google Shape;626;p55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55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8" name="Google Shape;628;p55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9" name="Google Shape;629;p55"/>
          <p:cNvSpPr txBox="1"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p55"/>
          <p:cNvSpPr txBox="1"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875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3pPr>
            <a:lvl4pPr lvl="3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>
            <a:endParaRPr/>
          </a:p>
        </p:txBody>
      </p:sp>
      <p:sp>
        <p:nvSpPr>
          <p:cNvPr id="631" name="Google Shape;631;p55"/>
          <p:cNvSpPr txBox="1">
            <a:spLocks noGrp="1"/>
          </p:cNvSpPr>
          <p:nvPr>
            <p:ph type="dt" idx="10"/>
          </p:nvPr>
        </p:nvSpPr>
        <p:spPr>
          <a:xfrm>
            <a:off x="5308133" y="405765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2" name="Google Shape;632;p55"/>
          <p:cNvSpPr txBox="1">
            <a:spLocks noGrp="1"/>
          </p:cNvSpPr>
          <p:nvPr>
            <p:ph type="ftr" idx="11"/>
          </p:nvPr>
        </p:nvSpPr>
        <p:spPr>
          <a:xfrm>
            <a:off x="1407318" y="4057651"/>
            <a:ext cx="384366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3" name="Google Shape;633;p55"/>
          <p:cNvSpPr txBox="1">
            <a:spLocks noGrp="1"/>
          </p:cNvSpPr>
          <p:nvPr>
            <p:ph type="sldNum" idx="12"/>
          </p:nvPr>
        </p:nvSpPr>
        <p:spPr>
          <a:xfrm>
            <a:off x="7422684" y="4057650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56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56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637" name="Google Shape;637;p5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56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5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57"/>
          <p:cNvSpPr txBox="1">
            <a:spLocks noGrp="1"/>
          </p:cNvSpPr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42" name="Google Shape;642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58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58"/>
          <p:cNvSpPr txBox="1">
            <a:spLocks noGrp="1"/>
          </p:cNvSpPr>
          <p:nvPr>
            <p:ph type="body" idx="1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2pPr>
            <a:lvl3pPr marL="1371600" lvl="2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3pPr>
            <a:lvl4pPr marL="1828800" lvl="3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4pPr>
            <a:lvl5pPr marL="2286000" lvl="4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5pPr>
            <a:lvl6pPr marL="2743200" lvl="5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6pPr>
            <a:lvl7pPr marL="3200400" lvl="6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7pPr>
            <a:lvl8pPr marL="3657600" lvl="7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8pPr>
            <a:lvl9pPr marL="4114800" lvl="8" indent="-30480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6" name="Google Shape;646;p58"/>
          <p:cNvSpPr txBox="1">
            <a:spLocks noGrp="1"/>
          </p:cNvSpPr>
          <p:nvPr>
            <p:ph type="body" idx="2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2pPr>
            <a:lvl3pPr marL="1371600" lvl="2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3pPr>
            <a:lvl4pPr marL="1828800" lvl="3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4pPr>
            <a:lvl5pPr marL="2286000" lvl="4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5pPr>
            <a:lvl6pPr marL="2743200" lvl="5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6pPr>
            <a:lvl7pPr marL="3200400" lvl="6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7pPr>
            <a:lvl8pPr marL="3657600" lvl="7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8pPr>
            <a:lvl9pPr marL="4114800" lvl="8" indent="-30480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7" name="Google Shape;647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9"/>
          <p:cNvSpPr txBox="1"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0" name="Google Shape;650;p59"/>
          <p:cNvSpPr txBox="1"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1" name="Google Shape;651;p5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59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p5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60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6" name="Google Shape;656;p60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3658792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657" name="Google Shape;657;p60"/>
          <p:cNvSpPr txBox="1">
            <a:spLocks noGrp="1"/>
          </p:cNvSpPr>
          <p:nvPr>
            <p:ph type="body" idx="2"/>
          </p:nvPr>
        </p:nvSpPr>
        <p:spPr>
          <a:xfrm>
            <a:off x="4629151" y="1687114"/>
            <a:ext cx="365640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658" name="Google Shape;658;p6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60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6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1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6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61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5" name="Google Shape;665;p6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6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62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9" name="Google Shape;669;p6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3"/>
          <p:cNvSpPr txBox="1"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2" name="Google Shape;672;p63"/>
          <p:cNvSpPr txBox="1">
            <a:spLocks noGrp="1"/>
          </p:cNvSpPr>
          <p:nvPr>
            <p:ph type="body" idx="1"/>
          </p:nvPr>
        </p:nvSpPr>
        <p:spPr>
          <a:xfrm>
            <a:off x="3867150" y="444499"/>
            <a:ext cx="4418407" cy="38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673" name="Google Shape;673;p63"/>
          <p:cNvSpPr txBox="1">
            <a:spLocks noGrp="1"/>
          </p:cNvSpPr>
          <p:nvPr>
            <p:ph type="body" idx="2"/>
          </p:nvPr>
        </p:nvSpPr>
        <p:spPr>
          <a:xfrm>
            <a:off x="860029" y="1687114"/>
            <a:ext cx="289202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674" name="Google Shape;674;p6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5" name="Google Shape;675;p63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6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64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" name="Google Shape;679;p64"/>
          <p:cNvSpPr>
            <a:spLocks noGrp="1"/>
          </p:cNvSpPr>
          <p:nvPr>
            <p:ph type="pic" idx="2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625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680" name="Google Shape;680;p64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4450883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681" name="Google Shape;681;p6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2" name="Google Shape;682;p64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3" name="Google Shape;683;p6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65"/>
          <p:cNvSpPr txBox="1"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6" name="Google Shape;686;p65"/>
          <p:cNvSpPr>
            <a:spLocks noGrp="1"/>
          </p:cNvSpPr>
          <p:nvPr>
            <p:ph type="pic" idx="2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687" name="Google Shape;687;p65"/>
          <p:cNvSpPr txBox="1">
            <a:spLocks noGrp="1"/>
          </p:cNvSpPr>
          <p:nvPr>
            <p:ph type="body" idx="1"/>
          </p:nvPr>
        </p:nvSpPr>
        <p:spPr>
          <a:xfrm>
            <a:off x="856024" y="3843015"/>
            <a:ext cx="7433144" cy="51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688" name="Google Shape;688;p6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65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6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66"/>
          <p:cNvSpPr txBox="1"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3" name="Google Shape;693;p66"/>
          <p:cNvSpPr txBox="1">
            <a:spLocks noGrp="1"/>
          </p:cNvSpPr>
          <p:nvPr>
            <p:ph type="body" idx="1"/>
          </p:nvPr>
        </p:nvSpPr>
        <p:spPr>
          <a:xfrm>
            <a:off x="856058" y="3314700"/>
            <a:ext cx="7428344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694" name="Google Shape;694;p6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66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6" name="Google Shape;696;p6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67"/>
          <p:cNvSpPr txBox="1"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9" name="Google Shape;699;p67"/>
          <p:cNvSpPr txBox="1">
            <a:spLocks noGrp="1"/>
          </p:cNvSpPr>
          <p:nvPr>
            <p:ph type="body" idx="1"/>
          </p:nvPr>
        </p:nvSpPr>
        <p:spPr>
          <a:xfrm>
            <a:off x="1290484" y="2524168"/>
            <a:ext cx="6564224" cy="41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700" name="Google Shape;700;p67"/>
          <p:cNvSpPr txBox="1">
            <a:spLocks noGrp="1"/>
          </p:cNvSpPr>
          <p:nvPr>
            <p:ph type="body" idx="2"/>
          </p:nvPr>
        </p:nvSpPr>
        <p:spPr>
          <a:xfrm>
            <a:off x="856058" y="3232439"/>
            <a:ext cx="7429502" cy="111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701" name="Google Shape;701;p6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2" name="Google Shape;702;p67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3" name="Google Shape;703;p6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4" name="Google Shape;704;p67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67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68"/>
          <p:cNvSpPr txBox="1"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68"/>
          <p:cNvSpPr txBox="1">
            <a:spLocks noGrp="1"/>
          </p:cNvSpPr>
          <p:nvPr>
            <p:ph type="body" idx="1"/>
          </p:nvPr>
        </p:nvSpPr>
        <p:spPr>
          <a:xfrm>
            <a:off x="856023" y="3493241"/>
            <a:ext cx="7428379" cy="85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9pPr>
          </a:lstStyle>
          <a:p>
            <a:endParaRPr/>
          </a:p>
        </p:txBody>
      </p:sp>
      <p:sp>
        <p:nvSpPr>
          <p:cNvPr id="709" name="Google Shape;709;p6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0" name="Google Shape;710;p68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1" name="Google Shape;711;p6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69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69"/>
          <p:cNvSpPr txBox="1"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715" name="Google Shape;715;p69"/>
          <p:cNvSpPr txBox="1">
            <a:spLocks noGrp="1"/>
          </p:cNvSpPr>
          <p:nvPr>
            <p:ph type="body" idx="2"/>
          </p:nvPr>
        </p:nvSpPr>
        <p:spPr>
          <a:xfrm>
            <a:off x="845939" y="2520197"/>
            <a:ext cx="2406551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716" name="Google Shape;716;p69"/>
          <p:cNvSpPr txBox="1">
            <a:spLocks noGrp="1"/>
          </p:cNvSpPr>
          <p:nvPr>
            <p:ph type="body" idx="3"/>
          </p:nvPr>
        </p:nvSpPr>
        <p:spPr>
          <a:xfrm>
            <a:off x="3386075" y="2008226"/>
            <a:ext cx="238828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717" name="Google Shape;717;p69"/>
          <p:cNvSpPr txBox="1">
            <a:spLocks noGrp="1"/>
          </p:cNvSpPr>
          <p:nvPr>
            <p:ph type="body" idx="4"/>
          </p:nvPr>
        </p:nvSpPr>
        <p:spPr>
          <a:xfrm>
            <a:off x="3378160" y="2522576"/>
            <a:ext cx="2396873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718" name="Google Shape;718;p69"/>
          <p:cNvSpPr txBox="1">
            <a:spLocks noGrp="1"/>
          </p:cNvSpPr>
          <p:nvPr>
            <p:ph type="body" idx="5"/>
          </p:nvPr>
        </p:nvSpPr>
        <p:spPr>
          <a:xfrm>
            <a:off x="5889332" y="2005847"/>
            <a:ext cx="23962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719" name="Google Shape;719;p69"/>
          <p:cNvSpPr txBox="1">
            <a:spLocks noGrp="1"/>
          </p:cNvSpPr>
          <p:nvPr>
            <p:ph type="body" idx="6"/>
          </p:nvPr>
        </p:nvSpPr>
        <p:spPr>
          <a:xfrm>
            <a:off x="5889332" y="2520197"/>
            <a:ext cx="2396226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720" name="Google Shape;720;p6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69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6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70"/>
          <p:cNvSpPr txBox="1"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70"/>
          <p:cNvSpPr txBox="1"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726" name="Google Shape;726;p70"/>
          <p:cNvSpPr>
            <a:spLocks noGrp="1"/>
          </p:cNvSpPr>
          <p:nvPr>
            <p:ph type="pic" idx="2"/>
          </p:nvPr>
        </p:nvSpPr>
        <p:spPr>
          <a:xfrm>
            <a:off x="856060" y="2000249"/>
            <a:ext cx="239643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727" name="Google Shape;727;p70"/>
          <p:cNvSpPr txBox="1">
            <a:spLocks noGrp="1"/>
          </p:cNvSpPr>
          <p:nvPr>
            <p:ph type="body" idx="3"/>
          </p:nvPr>
        </p:nvSpPr>
        <p:spPr>
          <a:xfrm>
            <a:off x="856060" y="3735644"/>
            <a:ext cx="2396430" cy="61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728" name="Google Shape;728;p70"/>
          <p:cNvSpPr txBox="1">
            <a:spLocks noGrp="1"/>
          </p:cNvSpPr>
          <p:nvPr>
            <p:ph type="body" idx="4"/>
          </p:nvPr>
        </p:nvSpPr>
        <p:spPr>
          <a:xfrm>
            <a:off x="3366790" y="3303447"/>
            <a:ext cx="2400300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729" name="Google Shape;729;p70"/>
          <p:cNvSpPr>
            <a:spLocks noGrp="1"/>
          </p:cNvSpPr>
          <p:nvPr>
            <p:ph type="pic" idx="5"/>
          </p:nvPr>
        </p:nvSpPr>
        <p:spPr>
          <a:xfrm>
            <a:off x="3366790" y="2000249"/>
            <a:ext cx="2399205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730" name="Google Shape;730;p70"/>
          <p:cNvSpPr txBox="1">
            <a:spLocks noGrp="1"/>
          </p:cNvSpPr>
          <p:nvPr>
            <p:ph type="body" idx="6"/>
          </p:nvPr>
        </p:nvSpPr>
        <p:spPr>
          <a:xfrm>
            <a:off x="3365695" y="3735643"/>
            <a:ext cx="2400300" cy="60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731" name="Google Shape;731;p70"/>
          <p:cNvSpPr txBox="1">
            <a:spLocks noGrp="1"/>
          </p:cNvSpPr>
          <p:nvPr>
            <p:ph type="body" idx="7"/>
          </p:nvPr>
        </p:nvSpPr>
        <p:spPr>
          <a:xfrm>
            <a:off x="5889426" y="3303446"/>
            <a:ext cx="2393056" cy="43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732" name="Google Shape;732;p70"/>
          <p:cNvSpPr>
            <a:spLocks noGrp="1"/>
          </p:cNvSpPr>
          <p:nvPr>
            <p:ph type="pic" idx="8"/>
          </p:nvPr>
        </p:nvSpPr>
        <p:spPr>
          <a:xfrm>
            <a:off x="5889332" y="2000249"/>
            <a:ext cx="2396227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733" name="Google Shape;733;p70"/>
          <p:cNvSpPr txBox="1">
            <a:spLocks noGrp="1"/>
          </p:cNvSpPr>
          <p:nvPr>
            <p:ph type="body" idx="9"/>
          </p:nvPr>
        </p:nvSpPr>
        <p:spPr>
          <a:xfrm>
            <a:off x="5889332" y="3735641"/>
            <a:ext cx="2396226" cy="60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13"/>
              <a:buNone/>
              <a:defRPr sz="1050"/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938"/>
              <a:buNone/>
              <a:defRPr sz="750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844"/>
              <a:buNone/>
              <a:defRPr sz="675"/>
            </a:lvl9pPr>
          </a:lstStyle>
          <a:p>
            <a:endParaRPr/>
          </a:p>
        </p:txBody>
      </p:sp>
      <p:sp>
        <p:nvSpPr>
          <p:cNvPr id="734" name="Google Shape;734;p7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70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7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71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71"/>
          <p:cNvSpPr txBox="1">
            <a:spLocks noGrp="1"/>
          </p:cNvSpPr>
          <p:nvPr>
            <p:ph type="body" idx="1"/>
          </p:nvPr>
        </p:nvSpPr>
        <p:spPr>
          <a:xfrm rot="5400000">
            <a:off x="3242667" y="-699491"/>
            <a:ext cx="2656286" cy="7429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740" name="Google Shape;740;p7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71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2" name="Google Shape;742;p7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72"/>
          <p:cNvSpPr txBox="1">
            <a:spLocks noGrp="1"/>
          </p:cNvSpPr>
          <p:nvPr>
            <p:ph type="title"/>
          </p:nvPr>
        </p:nvSpPr>
        <p:spPr>
          <a:xfrm rot="5400000">
            <a:off x="5590580" y="1648422"/>
            <a:ext cx="3886201" cy="150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72"/>
          <p:cNvSpPr txBox="1">
            <a:spLocks noGrp="1"/>
          </p:cNvSpPr>
          <p:nvPr>
            <p:ph type="body" idx="1"/>
          </p:nvPr>
        </p:nvSpPr>
        <p:spPr>
          <a:xfrm rot="5400000">
            <a:off x="1818678" y="-505421"/>
            <a:ext cx="3886201" cy="5811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746" name="Google Shape;746;p7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7" name="Google Shape;747;p72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8" name="Google Shape;748;p7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9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3658792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body" idx="2"/>
          </p:nvPr>
        </p:nvSpPr>
        <p:spPr>
          <a:xfrm>
            <a:off x="4629151" y="1687114"/>
            <a:ext cx="365640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body" idx="2"/>
          </p:nvPr>
        </p:nvSpPr>
        <p:spPr>
          <a:xfrm>
            <a:off x="856058" y="2305048"/>
            <a:ext cx="3658793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90" name="Google Shape;190;p20"/>
          <p:cNvSpPr txBox="1">
            <a:spLocks noGrp="1"/>
          </p:cNvSpPr>
          <p:nvPr>
            <p:ph type="body" idx="3"/>
          </p:nvPr>
        </p:nvSpPr>
        <p:spPr>
          <a:xfrm>
            <a:off x="4800606" y="1687114"/>
            <a:ext cx="3484952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None/>
              <a:defRPr sz="1350" b="1"/>
            </a:lvl3pPr>
            <a:lvl4pPr marL="1828800" lvl="3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body" idx="4"/>
          </p:nvPr>
        </p:nvSpPr>
        <p:spPr>
          <a:xfrm>
            <a:off x="4629150" y="2305048"/>
            <a:ext cx="3656408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1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 descr="\\DROBO-FS\QuickDrops\JB\PPTX NG\Droplets\LightingOverlay.png"/>
          <p:cNvPicPr preferRelativeResize="0"/>
          <p:nvPr/>
        </p:nvPicPr>
        <p:blipFill rotWithShape="1">
          <a:blip r:embed="rId2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13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53" name="Google Shape;53;p1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54" name="Google Shape;54;p1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8" name="Google Shape;58;p1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0" name="Google Shape;60;p1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1" name="Google Shape;61;p1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4" name="Google Shape;64;p1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5" name="Google Shape;65;p1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66" name="Google Shape;66;p1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7" name="Google Shape;67;p1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8" name="Google Shape;68;p1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9" name="Google Shape;69;p1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" name="Google Shape;72;p1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4" name="Google Shape;74;p1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6" name="Google Shape;76;p1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7" name="Google Shape;77;p1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0" name="Google Shape;80;p1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81;p1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82" name="Google Shape;82;p1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" name="Google Shape;83;p1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6" name="Google Shape;86;p1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8" name="Google Shape;88;p1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0" name="Google Shape;90;p1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1475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766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575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1">
            <a:alphaModFix/>
          </a:blip>
          <a:stretch>
            <a:fillRect/>
          </a:stretch>
        </a:blip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33" descr="\\DROBO-FS\QuickDrops\JB\PPTX NG\Droplets\LightingOverlay.png"/>
          <p:cNvPicPr preferRelativeResize="0"/>
          <p:nvPr/>
        </p:nvPicPr>
        <p:blipFill rotWithShape="1">
          <a:blip r:embed="rId2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5" name="Google Shape;285;p33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286" name="Google Shape;286;p3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287" name="Google Shape;287;p3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1" name="Google Shape;291;p3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3" name="Google Shape;293;p3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4" name="Google Shape;294;p3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7" name="Google Shape;297;p3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98" name="Google Shape;298;p3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99" name="Google Shape;299;p3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0" name="Google Shape;300;p3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1" name="Google Shape;301;p3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2" name="Google Shape;302;p3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5" name="Google Shape;305;p3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7" name="Google Shape;307;p3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9" name="Google Shape;309;p3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0" name="Google Shape;310;p3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3" name="Google Shape;313;p3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" name="Google Shape;314;p3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15" name="Google Shape;315;p3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6" name="Google Shape;316;p3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9" name="Google Shape;319;p3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1" name="Google Shape;321;p3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3" name="Google Shape;323;p3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5" name="Google Shape;325;p3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6" name="Google Shape;326;p33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1475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766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5756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1943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327" name="Google Shape;327;p3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328" name="Google Shape;328;p33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329" name="Google Shape;329;p3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1">
            <a:alphaModFix/>
          </a:blip>
          <a:stretch>
            <a:fillRect/>
          </a:stretch>
        </a:blipFill>
        <a:effectLst/>
      </p:bgPr>
    </p:bg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53" descr="\\DROBO-FS\QuickDrops\JB\PPTX NG\Droplets\LightingOverlay.png"/>
          <p:cNvPicPr preferRelativeResize="0"/>
          <p:nvPr/>
        </p:nvPicPr>
        <p:blipFill rotWithShape="1">
          <a:blip r:embed="rId22">
            <a:alphaModFix amt="30000"/>
          </a:blip>
          <a:srcRect/>
          <a:stretch/>
        </p:blipFill>
        <p:spPr>
          <a:xfrm>
            <a:off x="1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8" name="Google Shape;518;p53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519" name="Google Shape;519;p5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520" name="Google Shape;520;p5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5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5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5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24" name="Google Shape;524;p5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5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26" name="Google Shape;526;p5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27" name="Google Shape;527;p5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5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5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30" name="Google Shape;530;p5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31" name="Google Shape;531;p5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532" name="Google Shape;532;p5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33" name="Google Shape;533;p5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34" name="Google Shape;534;p5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35" name="Google Shape;535;p5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5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5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38" name="Google Shape;538;p5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5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40" name="Google Shape;540;p5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5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42" name="Google Shape;542;p5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43" name="Google Shape;543;p5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5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5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46" name="Google Shape;546;p5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7" name="Google Shape;547;p5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548" name="Google Shape;548;p5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49" name="Google Shape;549;p5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5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5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52" name="Google Shape;552;p5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5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54" name="Google Shape;554;p5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5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56" name="Google Shape;556;p5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5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58" name="Google Shape;558;p5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53"/>
          <p:cNvSpPr txBox="1"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1475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7662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75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5788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88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19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19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19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19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13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60" name="Google Shape;560;p5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61" name="Google Shape;561;p53"/>
          <p:cNvSpPr txBox="1">
            <a:spLocks noGrp="1"/>
          </p:cNvSpPr>
          <p:nvPr>
            <p:ph type="ftr" idx="11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62" name="Google Shape;562;p5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  <a:defRPr sz="788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archive.ics.uci.edu/ml/datasets/Diabetes+130-US+hospitals+for+years+1999-200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33.jp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35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>
            <a:alphaModFix amt="35000"/>
          </a:blip>
          <a:stretch>
            <a:fillRect/>
          </a:stretch>
        </a:blipFill>
        <a:effectLst/>
      </p:bgPr>
    </p:bg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7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9023" y="302787"/>
            <a:ext cx="2774128" cy="84087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73"/>
          <p:cNvSpPr txBox="1">
            <a:spLocks noGrp="1"/>
          </p:cNvSpPr>
          <p:nvPr>
            <p:ph type="ctrTitle"/>
          </p:nvPr>
        </p:nvSpPr>
        <p:spPr>
          <a:xfrm>
            <a:off x="2497529" y="1572080"/>
            <a:ext cx="3830700" cy="13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spcBef>
                <a:spcPts val="1000"/>
              </a:spcBef>
              <a:buClr>
                <a:schemeClr val="dk1"/>
              </a:buClr>
              <a:buSzPts val="3000"/>
            </a:pPr>
            <a:r>
              <a:rPr lang="en" sz="30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CAPSTONE PROJECT:</a:t>
            </a:r>
            <a:br>
              <a:rPr lang="en" sz="30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</a:br>
            <a:r>
              <a:rPr lang="en-IN" sz="32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Healthcare Analytics</a:t>
            </a:r>
            <a:br>
              <a:rPr lang="en-IN" sz="32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</a:br>
            <a:r>
              <a:rPr lang="en-IN" sz="30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P</a:t>
            </a:r>
            <a:r>
              <a:rPr lang="en" sz="30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GP DSE FEB 2019</a:t>
            </a:r>
            <a:endParaRPr sz="3000" b="1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55" name="Google Shape;755;p7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0725" y="302787"/>
            <a:ext cx="2321025" cy="840049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73"/>
          <p:cNvSpPr txBox="1"/>
          <p:nvPr/>
        </p:nvSpPr>
        <p:spPr>
          <a:xfrm>
            <a:off x="280725" y="4211700"/>
            <a:ext cx="3117600" cy="8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en" sz="22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Research Supervisor:</a:t>
            </a:r>
            <a:endParaRPr sz="2200" b="1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en" sz="22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Mr. Srikar Muppidi</a:t>
            </a:r>
            <a:endParaRPr sz="1800" b="1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7" name="Google Shape;757;p73"/>
          <p:cNvSpPr txBox="1"/>
          <p:nvPr/>
        </p:nvSpPr>
        <p:spPr>
          <a:xfrm>
            <a:off x="6328229" y="3084285"/>
            <a:ext cx="2663400" cy="19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Group-1 Members:</a:t>
            </a:r>
            <a:endParaRPr>
              <a:latin typeface="Franklin Gothic Medium" panose="020B0603020102020204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Hemanth Bugga</a:t>
            </a:r>
            <a:endParaRPr>
              <a:latin typeface="Franklin Gothic Medium" panose="020B0603020102020204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Lavina Dsouza</a:t>
            </a:r>
            <a:endParaRPr>
              <a:latin typeface="Franklin Gothic Medium" panose="020B0603020102020204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Makarand P Batchu</a:t>
            </a:r>
            <a:endParaRPr>
              <a:latin typeface="Franklin Gothic Medium" panose="020B0603020102020204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Vishal Gudla</a:t>
            </a:r>
            <a:endParaRPr sz="2200" b="1" i="0" u="none" strike="noStrike" cap="none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82"/>
          <p:cNvSpPr txBox="1"/>
          <p:nvPr/>
        </p:nvSpPr>
        <p:spPr>
          <a:xfrm>
            <a:off x="862200" y="1873500"/>
            <a:ext cx="7419600" cy="13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rgbClr val="FFFFFF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Data Pre-processing</a:t>
            </a:r>
            <a:endParaRPr sz="5400" b="1" dirty="0">
              <a:solidFill>
                <a:srgbClr val="FFFFFF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83"/>
          <p:cNvSpPr txBox="1">
            <a:spLocks noGrp="1"/>
          </p:cNvSpPr>
          <p:nvPr>
            <p:ph type="body" idx="1"/>
          </p:nvPr>
        </p:nvSpPr>
        <p:spPr>
          <a:xfrm>
            <a:off x="391800" y="788175"/>
            <a:ext cx="8360400" cy="38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None/>
            </a:pPr>
            <a:r>
              <a:rPr lang="en" sz="2000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We were provided with 5 different datasets i.e Admission_details, Diabetic_data, Diagnostic_session, Lab_session and Patient_details. Let’s see that below.</a:t>
            </a:r>
            <a:endParaRPr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837" name="Google Shape;837;p83"/>
          <p:cNvSpPr txBox="1"/>
          <p:nvPr/>
        </p:nvSpPr>
        <p:spPr>
          <a:xfrm>
            <a:off x="21771" y="118875"/>
            <a:ext cx="73404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71550" marR="0" lvl="0" indent="-25241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 New Roman"/>
              <a:buAutoNum type="arabicPeriod"/>
            </a:pPr>
            <a:r>
              <a:rPr lang="en" sz="2500" b="1" i="0" u="none" strike="noStrike" cap="none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 Merging Data</a:t>
            </a:r>
            <a:endParaRPr sz="2500" b="1" i="0" u="none" strike="noStrike" cap="none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8" name="Google Shape;838;p8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839" name="Google Shape;839;p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2191" y="2046007"/>
            <a:ext cx="6005050" cy="258845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84"/>
          <p:cNvSpPr txBox="1">
            <a:spLocks noGrp="1"/>
          </p:cNvSpPr>
          <p:nvPr>
            <p:ph type="title"/>
          </p:nvPr>
        </p:nvSpPr>
        <p:spPr>
          <a:xfrm>
            <a:off x="354393" y="135289"/>
            <a:ext cx="7872000" cy="5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0005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" sz="25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2. Filtering data</a:t>
            </a:r>
            <a:endParaRPr sz="2500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5" name="Google Shape;845;p84"/>
          <p:cNvSpPr txBox="1"/>
          <p:nvPr/>
        </p:nvSpPr>
        <p:spPr>
          <a:xfrm>
            <a:off x="361650" y="727789"/>
            <a:ext cx="8348130" cy="4325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101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endParaRPr lang="en" sz="20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marR="0" lvl="0" indent="-101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 b="0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The original dataset consists of </a:t>
            </a:r>
            <a:r>
              <a:rPr lang="en" sz="20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1,01,766 </a:t>
            </a:r>
            <a:r>
              <a:rPr lang="en" sz="2000" b="0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records.</a:t>
            </a:r>
            <a:endParaRPr sz="20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marR="0" lvl="0" indent="-101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marR="0" lvl="0" indent="-101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 b="0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We selected data that had ‘diabetesMed’ = ‘Yes’ which meant diabetes medicine was prescribed.</a:t>
            </a:r>
            <a:endParaRPr sz="20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marR="0" lvl="0" indent="-101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marR="0" lvl="0" indent="-101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 b="0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We removed records which had discharge_disposition_id as ‘expired’, ‘expired at home’ and ‘expired at medical facility’ </a:t>
            </a:r>
            <a:endParaRPr sz="20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6" name="Google Shape;846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85"/>
          <p:cNvSpPr txBox="1"/>
          <p:nvPr/>
        </p:nvSpPr>
        <p:spPr>
          <a:xfrm>
            <a:off x="77079" y="147145"/>
            <a:ext cx="8489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" sz="25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3. Missing Values, Sparse Data &amp; Feature Engineering</a:t>
            </a:r>
            <a:endParaRPr sz="2900" b="0" i="0" u="none" strike="noStrike" cap="none" dirty="0">
              <a:solidFill>
                <a:schemeClr val="lt1"/>
              </a:solidFill>
              <a:latin typeface="Franklin Gothic Medium" panose="020B0603020102020204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52" name="Google Shape;852;p85"/>
          <p:cNvSpPr txBox="1"/>
          <p:nvPr/>
        </p:nvSpPr>
        <p:spPr>
          <a:xfrm>
            <a:off x="789279" y="810528"/>
            <a:ext cx="7776900" cy="380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Categorical features having missing values (&lt; 10%) were replaced with mode. (race,gender)</a:t>
            </a:r>
            <a:endParaRPr sz="2000" dirty="0">
              <a:solidFill>
                <a:schemeClr val="tx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When there was no clear mode, missing values were imputed with </a:t>
            </a:r>
            <a:r>
              <a:rPr lang="en-IN" sz="200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class name</a:t>
            </a:r>
            <a:r>
              <a:rPr lang="en" sz="200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‘missing’ </a:t>
            </a:r>
            <a:r>
              <a:rPr lang="en-I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wording for categorical variables</a:t>
            </a:r>
            <a:r>
              <a:rPr lang="e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.</a:t>
            </a:r>
            <a:endParaRPr lang="en-IN" sz="2000" dirty="0">
              <a:solidFill>
                <a:schemeClr val="tx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Features with high number of missing values (&gt; 40%) were dropped. (</a:t>
            </a:r>
            <a:r>
              <a:rPr lang="en-I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weight, </a:t>
            </a:r>
            <a:r>
              <a:rPr lang="en-IN" sz="2000" dirty="0" err="1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payer_code</a:t>
            </a:r>
            <a:r>
              <a:rPr lang="en-I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, </a:t>
            </a:r>
            <a:r>
              <a:rPr lang="en-IN" sz="2000" dirty="0" err="1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medical_specialty</a:t>
            </a:r>
            <a:r>
              <a:rPr lang="en-I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)</a:t>
            </a:r>
            <a:endParaRPr sz="2000" dirty="0">
              <a:solidFill>
                <a:schemeClr val="tx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None of the numerical features had missing values.</a:t>
            </a:r>
            <a:endParaRPr sz="2000" dirty="0">
              <a:solidFill>
                <a:schemeClr val="tx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In order to reduce the dimensionality of our data, we implemented feature engineering to extract </a:t>
            </a:r>
            <a:r>
              <a:rPr lang="en" sz="2000" b="1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two </a:t>
            </a:r>
            <a:r>
              <a:rPr lang="e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new columns. (</a:t>
            </a:r>
            <a:r>
              <a:rPr lang="en-IN" sz="2000" dirty="0" err="1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Total_Drugs</a:t>
            </a:r>
            <a:r>
              <a:rPr lang="en-I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, </a:t>
            </a:r>
            <a:r>
              <a:rPr lang="en-IN" sz="2000" dirty="0" err="1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Solo_Insulin</a:t>
            </a:r>
            <a:r>
              <a:rPr lang="en-IN" sz="2000" dirty="0">
                <a:solidFill>
                  <a:schemeClr val="tx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)</a:t>
            </a:r>
            <a:endParaRPr sz="2000" dirty="0">
              <a:solidFill>
                <a:schemeClr val="tx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3" name="Google Shape;853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86"/>
          <p:cNvSpPr txBox="1">
            <a:spLocks noGrp="1"/>
          </p:cNvSpPr>
          <p:nvPr>
            <p:ph type="title"/>
          </p:nvPr>
        </p:nvSpPr>
        <p:spPr>
          <a:xfrm>
            <a:off x="87073" y="196956"/>
            <a:ext cx="6306468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685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" sz="25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4. Outlier Detection &amp; Treatment</a:t>
            </a:r>
            <a:endParaRPr sz="2500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59" name="Google Shape;859;p86"/>
          <p:cNvPicPr preferRelativeResize="0"/>
          <p:nvPr/>
        </p:nvPicPr>
        <p:blipFill>
          <a:blip r:embed="rId3"/>
          <a:srcRect/>
          <a:stretch/>
        </p:blipFill>
        <p:spPr>
          <a:xfrm>
            <a:off x="1653196" y="811872"/>
            <a:ext cx="5675743" cy="33673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60" name="Google Shape;860;p86"/>
          <p:cNvSpPr txBox="1"/>
          <p:nvPr/>
        </p:nvSpPr>
        <p:spPr>
          <a:xfrm>
            <a:off x="950686" y="4281743"/>
            <a:ext cx="7603937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None/>
            </a:pPr>
            <a:r>
              <a:rPr lang="en" sz="2000" b="0" i="0" u="none" strike="noStrike" cap="none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We can see that highest number of outliers are present in  </a:t>
            </a:r>
            <a:r>
              <a:rPr lang="en" sz="2000" b="1" i="0" u="none" strike="noStrike" cap="none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number_outpatient </a:t>
            </a:r>
            <a:r>
              <a:rPr lang="en" sz="2000" b="0" i="0" u="none" strike="noStrike" cap="none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as </a:t>
            </a:r>
            <a:r>
              <a:rPr lang="en" sz="2000" b="1" i="0" u="none" strike="noStrike" cap="none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16.87% </a:t>
            </a:r>
            <a:r>
              <a:rPr lang="en" sz="2000" b="0" i="0" u="none" strike="noStrike" cap="none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and </a:t>
            </a:r>
            <a:r>
              <a:rPr lang="en" sz="2000" b="1" i="0" u="none" strike="noStrike" cap="none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number_emergency </a:t>
            </a:r>
            <a:r>
              <a:rPr lang="en" sz="2000" b="0" i="0" u="none" strike="noStrike" cap="none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as </a:t>
            </a:r>
            <a:r>
              <a:rPr lang="en" sz="2000" b="1" i="0" u="none" strike="noStrike" cap="none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11.80%</a:t>
            </a:r>
            <a:endParaRPr sz="2000" b="0" i="0" u="none" strike="noStrike" cap="none" dirty="0"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1" name="Google Shape;861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6" name="Google Shape;866;p87"/>
          <p:cNvPicPr preferRelativeResize="0"/>
          <p:nvPr/>
        </p:nvPicPr>
        <p:blipFill rotWithShape="1">
          <a:blip r:embed="rId3">
            <a:alphaModFix/>
          </a:blip>
          <a:srcRect l="9451" t="7771" r="8144" b="6907"/>
          <a:stretch/>
        </p:blipFill>
        <p:spPr>
          <a:xfrm>
            <a:off x="725714" y="1357086"/>
            <a:ext cx="3672115" cy="3306131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67" name="Google Shape;867;p87"/>
          <p:cNvPicPr preferRelativeResize="0"/>
          <p:nvPr/>
        </p:nvPicPr>
        <p:blipFill rotWithShape="1">
          <a:blip r:embed="rId4">
            <a:alphaModFix/>
          </a:blip>
          <a:srcRect l="9637" t="8517" r="6896" b="6786"/>
          <a:stretch/>
        </p:blipFill>
        <p:spPr>
          <a:xfrm>
            <a:off x="4942114" y="1357085"/>
            <a:ext cx="3614057" cy="330613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68" name="Google Shape;868;p87"/>
          <p:cNvSpPr txBox="1"/>
          <p:nvPr/>
        </p:nvSpPr>
        <p:spPr>
          <a:xfrm>
            <a:off x="627223" y="357014"/>
            <a:ext cx="38838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" sz="25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Before Outlier Treatment</a:t>
            </a:r>
            <a:endParaRPr sz="25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9" name="Google Shape;869;p87"/>
          <p:cNvSpPr txBox="1"/>
          <p:nvPr/>
        </p:nvSpPr>
        <p:spPr>
          <a:xfrm>
            <a:off x="4832400" y="189925"/>
            <a:ext cx="3869400" cy="7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" sz="25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After Outlier Treatment</a:t>
            </a:r>
            <a:endParaRPr sz="1500" b="0" i="0" u="none" strike="noStrike" cap="none" dirty="0">
              <a:solidFill>
                <a:srgbClr val="000000"/>
              </a:solidFill>
              <a:latin typeface="Franklin Gothic Medium" panose="020B0603020102020204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" sz="25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 (using Winsorizer)</a:t>
            </a:r>
            <a:endParaRPr sz="25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0" name="Google Shape;870;p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5" name="Google Shape;875;p88" descr="A screenshot of a cell phone&#10;&#10;Description automatically generated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77850" y="864700"/>
            <a:ext cx="4044300" cy="4119300"/>
          </a:xfrm>
          <a:prstGeom prst="rect">
            <a:avLst/>
          </a:prstGeom>
          <a:noFill/>
          <a:ln w="9525" cap="flat" cmpd="sng">
            <a:solidFill>
              <a:srgbClr val="0E355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76" name="Google Shape;876;p88" descr="A screenshot of a cell phone&#10;&#10;Description automatically generated"/>
          <p:cNvPicPr preferRelativeResize="0">
            <a:picLocks noGrp="1"/>
          </p:cNvPicPr>
          <p:nvPr>
            <p:ph type="body" idx="4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4720675" y="864700"/>
            <a:ext cx="4044300" cy="4119300"/>
          </a:xfrm>
          <a:prstGeom prst="rect">
            <a:avLst/>
          </a:prstGeom>
          <a:noFill/>
          <a:ln w="9525" cap="flat" cmpd="sng">
            <a:solidFill>
              <a:srgbClr val="0E3554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77" name="Google Shape;877;p88"/>
          <p:cNvSpPr txBox="1"/>
          <p:nvPr/>
        </p:nvSpPr>
        <p:spPr>
          <a:xfrm>
            <a:off x="87084" y="152368"/>
            <a:ext cx="4633591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6858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5. Binning Subclasses</a:t>
            </a:r>
            <a:endParaRPr sz="2500" b="1" dirty="0"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Google Shape;868;p87">
            <a:extLst>
              <a:ext uri="{FF2B5EF4-FFF2-40B4-BE49-F238E27FC236}">
                <a16:creationId xmlns:a16="http://schemas.microsoft.com/office/drawing/2014/main" id="{5F367FF1-423F-43AC-B30F-E67E26AAEEC8}"/>
              </a:ext>
            </a:extLst>
          </p:cNvPr>
          <p:cNvSpPr txBox="1"/>
          <p:nvPr/>
        </p:nvSpPr>
        <p:spPr>
          <a:xfrm>
            <a:off x="458100" y="534634"/>
            <a:ext cx="38838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IN" sz="16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Admission Source Id</a:t>
            </a:r>
            <a:endParaRPr sz="16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" name="Google Shape;868;p87">
            <a:extLst>
              <a:ext uri="{FF2B5EF4-FFF2-40B4-BE49-F238E27FC236}">
                <a16:creationId xmlns:a16="http://schemas.microsoft.com/office/drawing/2014/main" id="{FAB5EDE1-766F-415F-9B76-0E331C35CBFF}"/>
              </a:ext>
            </a:extLst>
          </p:cNvPr>
          <p:cNvSpPr txBox="1"/>
          <p:nvPr/>
        </p:nvSpPr>
        <p:spPr>
          <a:xfrm>
            <a:off x="4720675" y="538348"/>
            <a:ext cx="40443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IN" sz="16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Discharge Disposition Id</a:t>
            </a:r>
            <a:endParaRPr sz="16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89"/>
          <p:cNvSpPr txBox="1"/>
          <p:nvPr/>
        </p:nvSpPr>
        <p:spPr>
          <a:xfrm>
            <a:off x="862200" y="1740750"/>
            <a:ext cx="7419600" cy="16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Exploratory Data Analysis</a:t>
            </a:r>
            <a:endParaRPr sz="4800" b="1" dirty="0">
              <a:solidFill>
                <a:srgbClr val="FFFFFF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90"/>
          <p:cNvSpPr txBox="1">
            <a:spLocks noGrp="1"/>
          </p:cNvSpPr>
          <p:nvPr>
            <p:ph type="title"/>
          </p:nvPr>
        </p:nvSpPr>
        <p:spPr>
          <a:xfrm>
            <a:off x="798382" y="225387"/>
            <a:ext cx="61158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Insights</a:t>
            </a:r>
            <a:endParaRPr b="1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889" name="Google Shape;889;p90"/>
          <p:cNvSpPr txBox="1">
            <a:spLocks noGrp="1"/>
          </p:cNvSpPr>
          <p:nvPr>
            <p:ph type="body" idx="1"/>
          </p:nvPr>
        </p:nvSpPr>
        <p:spPr>
          <a:xfrm>
            <a:off x="4286250" y="3358062"/>
            <a:ext cx="4857749" cy="1785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just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IN" dirty="0">
                <a:solidFill>
                  <a:schemeClr val="tx1"/>
                </a:solidFill>
                <a:latin typeface="Franklin Gothic Medium" panose="020B0603020102020204" pitchFamily="34" charset="0"/>
              </a:rPr>
              <a:t>Whereas the </a:t>
            </a:r>
            <a:r>
              <a:rPr lang="en-IN" dirty="0" err="1">
                <a:solidFill>
                  <a:schemeClr val="tx1"/>
                </a:solidFill>
                <a:latin typeface="Franklin Gothic Medium" panose="020B0603020102020204" pitchFamily="34" charset="0"/>
              </a:rPr>
              <a:t>avg</a:t>
            </a:r>
            <a:r>
              <a:rPr lang="en-IN" dirty="0">
                <a:solidFill>
                  <a:schemeClr val="tx1"/>
                </a:solidFill>
                <a:latin typeface="Franklin Gothic Medium" panose="020B0603020102020204" pitchFamily="34" charset="0"/>
              </a:rPr>
              <a:t> time spent in the hospital is increasing w.r.t patients age (this is possibly that older people requires more care than younger ones).</a:t>
            </a:r>
            <a:endParaRPr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890" name="Google Shape;890;p90" descr="A close up of a map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5847" y="85811"/>
            <a:ext cx="4598554" cy="3077763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" name="Google Shape;889;p90">
            <a:extLst>
              <a:ext uri="{FF2B5EF4-FFF2-40B4-BE49-F238E27FC236}">
                <a16:creationId xmlns:a16="http://schemas.microsoft.com/office/drawing/2014/main" id="{699D7B80-A657-43EB-AD42-92A21DE2A25B}"/>
              </a:ext>
            </a:extLst>
          </p:cNvPr>
          <p:cNvSpPr txBox="1">
            <a:spLocks/>
          </p:cNvSpPr>
          <p:nvPr/>
        </p:nvSpPr>
        <p:spPr>
          <a:xfrm>
            <a:off x="259195" y="747720"/>
            <a:ext cx="3943350" cy="428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71475" algn="l" rtl="0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714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714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714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714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714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714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71475" algn="l" rtl="0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171450" indent="-171450" algn="just">
              <a:buClr>
                <a:schemeClr val="dk1"/>
              </a:buClr>
            </a:pPr>
            <a:r>
              <a:rPr lang="en-US" dirty="0">
                <a:solidFill>
                  <a:schemeClr val="tx1"/>
                </a:solidFill>
                <a:latin typeface="Franklin Gothic Medium" panose="020B0603020102020204" pitchFamily="34" charset="0"/>
              </a:rPr>
              <a:t>Blue bars represent the </a:t>
            </a:r>
            <a:r>
              <a:rPr lang="en-US" b="1" dirty="0">
                <a:solidFill>
                  <a:schemeClr val="tx1"/>
                </a:solidFill>
                <a:latin typeface="Franklin Gothic Medium" panose="020B0603020102020204" pitchFamily="34" charset="0"/>
              </a:rPr>
              <a:t>average time spent </a:t>
            </a:r>
            <a:r>
              <a:rPr lang="en-US" dirty="0">
                <a:solidFill>
                  <a:schemeClr val="tx1"/>
                </a:solidFill>
                <a:latin typeface="Franklin Gothic Medium" panose="020B0603020102020204" pitchFamily="34" charset="0"/>
              </a:rPr>
              <a:t>in hospital</a:t>
            </a:r>
          </a:p>
          <a:p>
            <a:pPr marL="171450" indent="-171450" algn="just">
              <a:buClr>
                <a:schemeClr val="dk1"/>
              </a:buClr>
            </a:pPr>
            <a:r>
              <a:rPr lang="en-US" dirty="0">
                <a:solidFill>
                  <a:schemeClr val="tx1"/>
                </a:solidFill>
                <a:latin typeface="Franklin Gothic Medium" panose="020B0603020102020204" pitchFamily="34" charset="0"/>
              </a:rPr>
              <a:t>Red line plot indicates the </a:t>
            </a:r>
            <a:r>
              <a:rPr lang="en-US" b="1" dirty="0">
                <a:solidFill>
                  <a:schemeClr val="tx1"/>
                </a:solidFill>
                <a:latin typeface="Franklin Gothic Medium" panose="020B0603020102020204" pitchFamily="34" charset="0"/>
              </a:rPr>
              <a:t>average number of inpatients</a:t>
            </a:r>
          </a:p>
          <a:p>
            <a:pPr marL="171450" indent="-171450" algn="just">
              <a:buClr>
                <a:schemeClr val="dk1"/>
              </a:buClr>
            </a:pPr>
            <a:r>
              <a:rPr lang="en-US" dirty="0">
                <a:solidFill>
                  <a:schemeClr val="tx1"/>
                </a:solidFill>
                <a:latin typeface="Franklin Gothic Medium" panose="020B0603020102020204" pitchFamily="34" charset="0"/>
              </a:rPr>
              <a:t>Average </a:t>
            </a:r>
            <a:r>
              <a:rPr lang="en-US" dirty="0" err="1">
                <a:solidFill>
                  <a:schemeClr val="tx1"/>
                </a:solidFill>
                <a:latin typeface="Franklin Gothic Medium" panose="020B0603020102020204" pitchFamily="34" charset="0"/>
              </a:rPr>
              <a:t>no.of</a:t>
            </a:r>
            <a:r>
              <a:rPr lang="en-US" dirty="0">
                <a:solidFill>
                  <a:schemeClr val="tx1"/>
                </a:solidFill>
                <a:latin typeface="Franklin Gothic Medium" panose="020B0603020102020204" pitchFamily="34" charset="0"/>
              </a:rPr>
              <a:t> inpatients under the age group 20-30 years are almost twice that of any age group over 40 years(but we don’t have enough data or domain knowledge that helps us to understand this behavior).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90"/>
          <p:cNvSpPr txBox="1">
            <a:spLocks noGrp="1"/>
          </p:cNvSpPr>
          <p:nvPr>
            <p:ph type="body" idx="1"/>
          </p:nvPr>
        </p:nvSpPr>
        <p:spPr>
          <a:xfrm>
            <a:off x="645881" y="981813"/>
            <a:ext cx="8026399" cy="2755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just">
              <a:spcBef>
                <a:spcPts val="0"/>
              </a:spcBef>
              <a:buClr>
                <a:schemeClr val="dk1"/>
              </a:buClr>
              <a:buNone/>
            </a:pPr>
            <a:r>
              <a:rPr lang="en-US" sz="2800" b="1" dirty="0">
                <a:solidFill>
                  <a:schemeClr val="tx1"/>
                </a:solidFill>
                <a:latin typeface="Franklin Gothic Medium" panose="020B0603020102020204" pitchFamily="34" charset="0"/>
                <a:sym typeface="Arial"/>
              </a:rPr>
              <a:t>The following insights are comparisons between </a:t>
            </a:r>
            <a:r>
              <a:rPr lang="en-US" sz="2800" b="1" u="sng" dirty="0">
                <a:solidFill>
                  <a:schemeClr val="tx1"/>
                </a:solidFill>
                <a:latin typeface="Franklin Gothic Medium" panose="020B0603020102020204" pitchFamily="34" charset="0"/>
                <a:sym typeface="Arial"/>
              </a:rPr>
              <a:t>Diabetic and Non-Diabetic</a:t>
            </a:r>
            <a:r>
              <a:rPr lang="en-US" sz="2800" b="1" dirty="0">
                <a:solidFill>
                  <a:schemeClr val="tx1"/>
                </a:solidFill>
                <a:latin typeface="Franklin Gothic Medium" panose="020B0603020102020204" pitchFamily="34" charset="0"/>
                <a:sym typeface="Arial"/>
              </a:rPr>
              <a:t> encounters and can help a hospital plan its resources in a better way based on the patient’s age and his/her diabetic status.</a:t>
            </a:r>
            <a:endParaRPr sz="2800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511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74"/>
          <p:cNvSpPr txBox="1">
            <a:spLocks noGrp="1"/>
          </p:cNvSpPr>
          <p:nvPr>
            <p:ph type="title"/>
          </p:nvPr>
        </p:nvSpPr>
        <p:spPr>
          <a:xfrm>
            <a:off x="10" y="80100"/>
            <a:ext cx="7429500" cy="737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685800" lvl="0" indent="1190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Objective For Analysis</a:t>
            </a:r>
            <a:endParaRPr sz="3000"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63" name="Google Shape;763;p74"/>
          <p:cNvSpPr txBox="1">
            <a:spLocks noGrp="1"/>
          </p:cNvSpPr>
          <p:nvPr>
            <p:ph type="body" idx="1"/>
          </p:nvPr>
        </p:nvSpPr>
        <p:spPr>
          <a:xfrm>
            <a:off x="705819" y="817200"/>
            <a:ext cx="8220000" cy="4246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Franklin Gothic Medium" panose="020B0603020102020204" pitchFamily="34" charset="0"/>
                <a:ea typeface="EB Garamond Medium"/>
                <a:cs typeface="EB Garamond Medium"/>
                <a:sym typeface="EB Garamond Medium"/>
              </a:rPr>
              <a:t>The objective of our capstone project is to determine which treatments are most effective at treating diabetes.</a:t>
            </a:r>
            <a:endParaRPr sz="2000" dirty="0">
              <a:solidFill>
                <a:srgbClr val="000000"/>
              </a:solidFill>
              <a:latin typeface="Franklin Gothic Medium" panose="020B0603020102020204" pitchFamily="34" charset="0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Franklin Gothic Medium" panose="020B0603020102020204" pitchFamily="34" charset="0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00000"/>
                </a:solidFill>
                <a:latin typeface="Franklin Gothic Medium" panose="020B0603020102020204" pitchFamily="34" charset="0"/>
                <a:ea typeface="EB Garamond Medium"/>
                <a:cs typeface="EB Garamond Medium"/>
                <a:sym typeface="EB Garamond Medium"/>
              </a:rPr>
              <a:t>Data Source: </a:t>
            </a:r>
            <a:r>
              <a:rPr lang="en" sz="2000" dirty="0">
                <a:solidFill>
                  <a:srgbClr val="000000"/>
                </a:solidFill>
                <a:latin typeface="Franklin Gothic Medium" panose="020B0603020102020204" pitchFamily="34" charset="0"/>
                <a:ea typeface="EB Garamond Medium"/>
                <a:cs typeface="EB Garamond Medium"/>
                <a:sym typeface="EB Garamond Medium"/>
              </a:rPr>
              <a:t>UCI.edu</a:t>
            </a:r>
            <a:endParaRPr sz="2000" dirty="0">
              <a:solidFill>
                <a:srgbClr val="000000"/>
              </a:solidFill>
              <a:latin typeface="Franklin Gothic Medium" panose="020B0603020102020204" pitchFamily="34" charset="0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000000"/>
                </a:solidFill>
                <a:latin typeface="Franklin Gothic Medium" panose="020B0603020102020204" pitchFamily="34" charset="0"/>
                <a:ea typeface="EB Garamond Medium"/>
                <a:cs typeface="EB Garamond Medium"/>
                <a:sym typeface="EB Garamond Medium"/>
              </a:rPr>
              <a:t>Data Link: </a:t>
            </a:r>
            <a:r>
              <a:rPr lang="en" sz="2000" u="sng" dirty="0">
                <a:solidFill>
                  <a:schemeClr val="bg2">
                    <a:lumMod val="60000"/>
                    <a:lumOff val="40000"/>
                  </a:schemeClr>
                </a:solidFill>
                <a:latin typeface="Franklin Gothic Medium" panose="020B0603020102020204" pitchFamily="34" charset="0"/>
                <a:ea typeface="EB Garamond Medium"/>
                <a:cs typeface="EB Garamond Medium"/>
                <a:sym typeface="EB Garamon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Capstone Project Data Link</a:t>
            </a:r>
            <a:endParaRPr sz="2000" dirty="0">
              <a:solidFill>
                <a:schemeClr val="bg2">
                  <a:lumMod val="60000"/>
                  <a:lumOff val="40000"/>
                </a:schemeClr>
              </a:solidFill>
              <a:latin typeface="Franklin Gothic Medium" panose="020B0603020102020204" pitchFamily="34" charset="0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764" name="Google Shape;764;p7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9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901" name="Google Shape;901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115" y="747625"/>
            <a:ext cx="5428106" cy="35343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02" name="Google Shape;902;p92"/>
          <p:cNvSpPr txBox="1"/>
          <p:nvPr/>
        </p:nvSpPr>
        <p:spPr>
          <a:xfrm>
            <a:off x="423475" y="4281950"/>
            <a:ext cx="8332800" cy="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Both cases show an upward trend up to </a:t>
            </a:r>
            <a:r>
              <a:rPr lang="en" b="1" u="sng" dirty="0">
                <a:solidFill>
                  <a:schemeClr val="dk1"/>
                </a:solidFill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50 years</a:t>
            </a: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 of age after which average number of diagnosis remain constant in both cases (close to 8 diagnoses on average).</a:t>
            </a:r>
            <a:endParaRPr b="1" dirty="0">
              <a:latin typeface="Franklin Gothic Medium" panose="020B0603020102020204" pitchFamily="34" charset="0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903" name="Google Shape;903;p92"/>
          <p:cNvSpPr txBox="1">
            <a:spLocks noGrp="1"/>
          </p:cNvSpPr>
          <p:nvPr>
            <p:ph type="title"/>
          </p:nvPr>
        </p:nvSpPr>
        <p:spPr>
          <a:xfrm>
            <a:off x="780329" y="165025"/>
            <a:ext cx="6846928" cy="582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0000"/>
                </a:solidFill>
              </a:rPr>
              <a:t>Average number of Diagnosis</a:t>
            </a:r>
            <a:endParaRPr b="1" dirty="0">
              <a:solidFill>
                <a:srgbClr val="000000"/>
              </a:solidFill>
            </a:endParaRPr>
          </a:p>
        </p:txBody>
      </p:sp>
      <p:pic>
        <p:nvPicPr>
          <p:cNvPr id="904" name="Google Shape;904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0514" y="3630657"/>
            <a:ext cx="1314450" cy="5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9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910" name="Google Shape;910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240" y="688001"/>
            <a:ext cx="5458799" cy="3457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11" name="Google Shape;911;p93"/>
          <p:cNvSpPr txBox="1">
            <a:spLocks noGrp="1"/>
          </p:cNvSpPr>
          <p:nvPr>
            <p:ph type="title" idx="4294967295"/>
          </p:nvPr>
        </p:nvSpPr>
        <p:spPr>
          <a:xfrm>
            <a:off x="768897" y="193956"/>
            <a:ext cx="5109386" cy="502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rgbClr val="000000"/>
                </a:solidFill>
              </a:rPr>
              <a:t>Average number of Medications:</a:t>
            </a:r>
            <a:endParaRPr b="1" dirty="0">
              <a:solidFill>
                <a:srgbClr val="000000"/>
              </a:solidFill>
            </a:endParaRPr>
          </a:p>
        </p:txBody>
      </p:sp>
      <p:sp>
        <p:nvSpPr>
          <p:cNvPr id="912" name="Google Shape;912;p93"/>
          <p:cNvSpPr txBox="1"/>
          <p:nvPr/>
        </p:nvSpPr>
        <p:spPr>
          <a:xfrm>
            <a:off x="616853" y="4102159"/>
            <a:ext cx="8331204" cy="7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Highest average number of medications occur for age groups of </a:t>
            </a:r>
            <a:r>
              <a:rPr lang="en" sz="1200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50-70</a:t>
            </a:r>
            <a:r>
              <a:rPr lang="en" sz="12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 years in both cases.</a:t>
            </a:r>
            <a:endParaRPr sz="1200" b="1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Highest average number of medications for diabetic patients(18 medicines on avg) is </a:t>
            </a:r>
            <a:r>
              <a:rPr lang="en" sz="1200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30% more</a:t>
            </a:r>
            <a:r>
              <a:rPr lang="en" sz="12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 than highest average</a:t>
            </a:r>
            <a:endParaRPr sz="1200" b="1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  <a:p>
            <a:pPr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" sz="12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      number of medications for non-diabetic patients(15 medicines on avg).</a:t>
            </a:r>
            <a:endParaRPr sz="1200" b="1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IN" sz="1200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A</a:t>
            </a:r>
            <a:r>
              <a:rPr lang="en" sz="1200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fter 70 years</a:t>
            </a:r>
            <a:r>
              <a:rPr lang="en" sz="12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, the average number of medications shows a downward trend in both cases.</a:t>
            </a:r>
            <a:endParaRPr sz="1200" b="1" dirty="0">
              <a:latin typeface="Franklin Gothic Medium" panose="020B0603020102020204" pitchFamily="34" charset="0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13" name="Google Shape;913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045" y="3509873"/>
            <a:ext cx="1314450" cy="5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9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919" name="Google Shape;919;p94"/>
          <p:cNvSpPr txBox="1">
            <a:spLocks noGrp="1"/>
          </p:cNvSpPr>
          <p:nvPr>
            <p:ph type="title"/>
          </p:nvPr>
        </p:nvSpPr>
        <p:spPr>
          <a:xfrm>
            <a:off x="787043" y="134456"/>
            <a:ext cx="8520600" cy="582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Average number of </a:t>
            </a:r>
            <a:r>
              <a:rPr lang="en-I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E</a:t>
            </a: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mergencies: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920" name="Google Shape;920;p94"/>
          <p:cNvSpPr txBox="1"/>
          <p:nvPr/>
        </p:nvSpPr>
        <p:spPr>
          <a:xfrm>
            <a:off x="537690" y="4181475"/>
            <a:ext cx="79518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Average number of emergencies are maximum for age group of </a:t>
            </a:r>
            <a:r>
              <a:rPr lang="en" b="1" u="sng" dirty="0">
                <a:solidFill>
                  <a:schemeClr val="dk1"/>
                </a:solidFill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20-30 years</a:t>
            </a: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 in both cases.</a:t>
            </a:r>
            <a:endParaRPr b="1" dirty="0">
              <a:solidFill>
                <a:schemeClr val="dk1"/>
              </a:solidFill>
              <a:latin typeface="Franklin Gothic Medium" panose="020B0603020102020204" pitchFamily="34" charset="0"/>
              <a:ea typeface="Old Standard TT"/>
              <a:cs typeface="Old Standard TT"/>
              <a:sym typeface="Old Standard TT"/>
            </a:endParaRPr>
          </a:p>
          <a:p>
            <a:pPr marL="4254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From </a:t>
            </a:r>
            <a:r>
              <a:rPr lang="en" b="1" u="sng" dirty="0">
                <a:solidFill>
                  <a:schemeClr val="dk1"/>
                </a:solidFill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30 years</a:t>
            </a: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, average number of emergencies shows a downward trend and then become constant.</a:t>
            </a:r>
            <a:endParaRPr b="1" dirty="0">
              <a:latin typeface="Franklin Gothic Medium" panose="020B0603020102020204" pitchFamily="34" charset="0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21" name="Google Shape;921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1371" y="717056"/>
            <a:ext cx="5404795" cy="343738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22" name="Google Shape;922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1369" y="967290"/>
            <a:ext cx="1314450" cy="5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9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928" name="Google Shape;928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3050" y="658288"/>
            <a:ext cx="5316751" cy="336772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29" name="Google Shape;929;p95"/>
          <p:cNvSpPr txBox="1">
            <a:spLocks noGrp="1"/>
          </p:cNvSpPr>
          <p:nvPr>
            <p:ph type="title" idx="4294967295"/>
          </p:nvPr>
        </p:nvSpPr>
        <p:spPr>
          <a:xfrm>
            <a:off x="783415" y="117830"/>
            <a:ext cx="4978757" cy="630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Average number of </a:t>
            </a:r>
            <a:r>
              <a:rPr lang="en-I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I</a:t>
            </a: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npatients: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930" name="Google Shape;930;p95"/>
          <p:cNvSpPr txBox="1"/>
          <p:nvPr/>
        </p:nvSpPr>
        <p:spPr>
          <a:xfrm>
            <a:off x="495653" y="4076812"/>
            <a:ext cx="8075032" cy="9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7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Average number of inpatients are highest for age group of </a:t>
            </a:r>
            <a:r>
              <a:rPr lang="en" sz="1100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20-30 years</a:t>
            </a:r>
            <a:r>
              <a:rPr lang="en" sz="11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 in both cases (close to 2 inpatient visits).</a:t>
            </a:r>
            <a:endParaRPr sz="1100" b="1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  <a:p>
            <a:pPr marL="457200" lvl="0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Highest number of average inpatients in diabetic patients is </a:t>
            </a:r>
            <a:r>
              <a:rPr lang="en" sz="1100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65% more</a:t>
            </a:r>
            <a:r>
              <a:rPr lang="en" sz="11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 than highest number of average inpatients in non-diabetic patients.</a:t>
            </a:r>
            <a:endParaRPr sz="1100" b="1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  <a:p>
            <a:pPr marL="457200" lvl="0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From </a:t>
            </a:r>
            <a:r>
              <a:rPr lang="en" sz="1100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50 years</a:t>
            </a:r>
            <a:r>
              <a:rPr lang="en" sz="11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, the average number of inpatients become constant in both cases (0.6-0.8).</a:t>
            </a:r>
            <a:endParaRPr b="1" dirty="0">
              <a:latin typeface="Franklin Gothic Medium" panose="020B0603020102020204" pitchFamily="34" charset="0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31" name="Google Shape;931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3580" y="865074"/>
            <a:ext cx="1314450" cy="5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9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937" name="Google Shape;937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056" y="697742"/>
            <a:ext cx="5529941" cy="3513257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38" name="Google Shape;938;p96"/>
          <p:cNvSpPr txBox="1">
            <a:spLocks noGrp="1"/>
          </p:cNvSpPr>
          <p:nvPr>
            <p:ph type="title" idx="4294967295"/>
          </p:nvPr>
        </p:nvSpPr>
        <p:spPr>
          <a:xfrm>
            <a:off x="774405" y="145143"/>
            <a:ext cx="5060339" cy="552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Average number of Outpatients: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939" name="Google Shape;939;p96"/>
          <p:cNvSpPr txBox="1"/>
          <p:nvPr/>
        </p:nvSpPr>
        <p:spPr>
          <a:xfrm>
            <a:off x="701836" y="4211000"/>
            <a:ext cx="77493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3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For diabetic patients, highest average number of outpatients appear at age group of </a:t>
            </a:r>
            <a:r>
              <a:rPr lang="en" sz="1300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80-90 years</a:t>
            </a:r>
            <a:r>
              <a:rPr lang="en" sz="13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.</a:t>
            </a:r>
            <a:endParaRPr sz="1300" b="1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  <a:p>
            <a:pPr marL="571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3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For non-diabetic patients, highest average number of outpatients appear at age group of </a:t>
            </a:r>
            <a:r>
              <a:rPr lang="en" sz="1300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20-30 years</a:t>
            </a:r>
            <a:r>
              <a:rPr lang="en" sz="1300" b="1" dirty="0">
                <a:solidFill>
                  <a:schemeClr val="dk1"/>
                </a:solidFill>
                <a:latin typeface="Franklin Gothic Medium" panose="020B0603020102020204" pitchFamily="34" charset="0"/>
              </a:rPr>
              <a:t>.</a:t>
            </a:r>
            <a:endParaRPr sz="1600" b="1" dirty="0">
              <a:latin typeface="Franklin Gothic Medium" panose="020B0603020102020204" pitchFamily="34" charset="0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40" name="Google Shape;940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8004" y="3571099"/>
            <a:ext cx="1314450" cy="5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9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946" name="Google Shape;946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2344" y="707350"/>
            <a:ext cx="5408018" cy="349453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7" name="Google Shape;947;p97"/>
          <p:cNvSpPr txBox="1">
            <a:spLocks noGrp="1"/>
          </p:cNvSpPr>
          <p:nvPr>
            <p:ph type="title" idx="4294967295"/>
          </p:nvPr>
        </p:nvSpPr>
        <p:spPr>
          <a:xfrm>
            <a:off x="783077" y="169390"/>
            <a:ext cx="6517610" cy="529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Average number of </a:t>
            </a:r>
            <a:r>
              <a:rPr lang="en-I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P</a:t>
            </a: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rocedures: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948" name="Google Shape;948;p97"/>
          <p:cNvSpPr txBox="1"/>
          <p:nvPr/>
        </p:nvSpPr>
        <p:spPr>
          <a:xfrm>
            <a:off x="843560" y="4280383"/>
            <a:ext cx="766907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Franklin Gothic Medium" panose="020B0603020102020204" pitchFamily="34" charset="0"/>
              </a:rPr>
              <a:t>Highest average number of procedures appear at age group of </a:t>
            </a:r>
            <a:r>
              <a:rPr lang="en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60-70 years</a:t>
            </a:r>
            <a:r>
              <a:rPr lang="en" dirty="0">
                <a:solidFill>
                  <a:schemeClr val="dk1"/>
                </a:solidFill>
                <a:latin typeface="Franklin Gothic Medium" panose="020B0603020102020204" pitchFamily="34" charset="0"/>
              </a:rPr>
              <a:t> in both cases.</a:t>
            </a:r>
            <a:endParaRPr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  <a:p>
            <a:pPr marL="571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b="1" u="sng" dirty="0">
                <a:solidFill>
                  <a:schemeClr val="dk1"/>
                </a:solidFill>
                <a:latin typeface="Franklin Gothic Medium" panose="020B0603020102020204" pitchFamily="34" charset="0"/>
              </a:rPr>
              <a:t>Beyond 70 years</a:t>
            </a:r>
            <a:r>
              <a:rPr lang="en" dirty="0">
                <a:solidFill>
                  <a:schemeClr val="dk1"/>
                </a:solidFill>
                <a:latin typeface="Franklin Gothic Medium" panose="020B0603020102020204" pitchFamily="34" charset="0"/>
              </a:rPr>
              <a:t> there is sharp drop in average number of procedures.</a:t>
            </a:r>
            <a:endParaRPr dirty="0">
              <a:latin typeface="Franklin Gothic Medium" panose="020B0603020102020204" pitchFamily="34" charset="0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49" name="Google Shape;949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2366" y="3539924"/>
            <a:ext cx="1314450" cy="5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102"/>
          <p:cNvSpPr txBox="1">
            <a:spLocks noGrp="1"/>
          </p:cNvSpPr>
          <p:nvPr>
            <p:ph type="title"/>
          </p:nvPr>
        </p:nvSpPr>
        <p:spPr>
          <a:xfrm>
            <a:off x="106575" y="663248"/>
            <a:ext cx="7429500" cy="539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685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Efficiency of drugs</a:t>
            </a:r>
            <a:endParaRPr sz="2200"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3" name="Google Shape;983;p102"/>
          <p:cNvSpPr txBox="1">
            <a:spLocks noGrp="1"/>
          </p:cNvSpPr>
          <p:nvPr>
            <p:ph type="body" idx="1"/>
          </p:nvPr>
        </p:nvSpPr>
        <p:spPr>
          <a:xfrm>
            <a:off x="856050" y="1249775"/>
            <a:ext cx="7852500" cy="3677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rgbClr val="000000"/>
              </a:solidFill>
              <a:latin typeface="Franklin Gothic Medium" panose="020B0603020102020204" pitchFamily="34" charset="0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lang="en-IN" dirty="0">
              <a:solidFill>
                <a:srgbClr val="000000"/>
              </a:solidFill>
              <a:latin typeface="Franklin Gothic Medium" panose="020B0603020102020204" pitchFamily="34" charset="0"/>
              <a:ea typeface="Arial"/>
              <a:cs typeface="Arial"/>
              <a:sym typeface="Arial"/>
            </a:endParaRPr>
          </a:p>
          <a:p>
            <a:pPr marL="542925" lvl="1" indent="0">
              <a:spcBef>
                <a:spcPts val="800"/>
              </a:spcBef>
              <a:buClr>
                <a:srgbClr val="000000"/>
              </a:buClr>
              <a:buNone/>
            </a:pPr>
            <a:r>
              <a:rPr lang="en-IN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Feature : ‘readmitted’</a:t>
            </a:r>
          </a:p>
          <a:p>
            <a:pPr marL="542925" lvl="1" indent="0">
              <a:spcBef>
                <a:spcPts val="800"/>
              </a:spcBef>
              <a:buClr>
                <a:srgbClr val="000000"/>
              </a:buClr>
              <a:buNone/>
            </a:pPr>
            <a:r>
              <a:rPr lang="en-IN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Classes : ‘&gt;30 days’,’&lt;30 days’, ‘NO’</a:t>
            </a:r>
            <a:endParaRPr lang="en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lvl="0" indent="-37147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Char char="➢"/>
            </a:pPr>
            <a:r>
              <a:rPr lang="en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Efficiency of Solo-Insulin = </a:t>
            </a: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49.6 %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Char char="➢"/>
            </a:pPr>
            <a:r>
              <a:rPr lang="en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Efficiency of Combination of Drugs (Total Drugs &gt; 1) = </a:t>
            </a: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52.8 %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lvl="0" indent="-37147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Char char="➢"/>
            </a:pPr>
            <a:r>
              <a:rPr lang="en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Efficiency of Other Drugs = </a:t>
            </a: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52.9 %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lvl="0" indent="-37147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Char char="➢"/>
            </a:pPr>
            <a:r>
              <a:rPr lang="en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Efficiency of any Single Drug = </a:t>
            </a: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60.1 %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Char char="➢"/>
            </a:pPr>
            <a:r>
              <a:rPr lang="en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Efficiency of any Single Drug (excluding insulin) = </a:t>
            </a: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68.1%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984" name="Google Shape;984;p10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pic>
        <p:nvPicPr>
          <p:cNvPr id="985" name="Google Shape;985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783" y="1468295"/>
            <a:ext cx="5928150" cy="4904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70;p100">
            <a:extLst>
              <a:ext uri="{FF2B5EF4-FFF2-40B4-BE49-F238E27FC236}">
                <a16:creationId xmlns:a16="http://schemas.microsoft.com/office/drawing/2014/main" id="{2D51408D-90D8-454E-B1CF-28EC873506ED}"/>
              </a:ext>
            </a:extLst>
          </p:cNvPr>
          <p:cNvSpPr txBox="1"/>
          <p:nvPr/>
        </p:nvSpPr>
        <p:spPr>
          <a:xfrm>
            <a:off x="-123371" y="152363"/>
            <a:ext cx="7264900" cy="5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457200">
              <a:lnSpc>
                <a:spcPct val="90000"/>
              </a:lnSpc>
              <a:spcBef>
                <a:spcPts val="180"/>
              </a:spcBef>
            </a:pPr>
            <a:r>
              <a:rPr lang="en-IN" sz="27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Answering Problem Statement (1a)</a:t>
            </a:r>
            <a:endParaRPr lang="en-IN" sz="2700" b="1" dirty="0"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734102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103"/>
          <p:cNvSpPr txBox="1">
            <a:spLocks noGrp="1"/>
          </p:cNvSpPr>
          <p:nvPr>
            <p:ph type="title"/>
          </p:nvPr>
        </p:nvSpPr>
        <p:spPr>
          <a:xfrm>
            <a:off x="796587" y="192220"/>
            <a:ext cx="7670906" cy="509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0"/>
              <a:buFont typeface="Twentieth Century"/>
              <a:buNone/>
            </a:pPr>
            <a:r>
              <a:rPr lang="en-US" sz="2430" dirty="0">
                <a:solidFill>
                  <a:schemeClr val="dk1"/>
                </a:solidFill>
                <a:latin typeface="Franklin Gothic Medium" panose="020B0603020102020204" pitchFamily="34" charset="0"/>
              </a:rPr>
              <a:t>Efficiency of Drugs with respect to Age</a:t>
            </a:r>
            <a:endParaRPr lang="en-US" dirty="0">
              <a:latin typeface="Franklin Gothic Medium" panose="020B0603020102020204" pitchFamily="34" charset="0"/>
            </a:endParaRPr>
          </a:p>
        </p:txBody>
      </p:sp>
      <p:pic>
        <p:nvPicPr>
          <p:cNvPr id="992" name="Google Shape;992;p103" descr="A close up of a map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16475" y="842425"/>
            <a:ext cx="7502400" cy="3824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93" name="Google Shape;993;p103" descr="A screenshot of a cell phon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378" y="1063429"/>
            <a:ext cx="2316480" cy="1097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09197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9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955" name="Google Shape;955;p98"/>
          <p:cNvSpPr txBox="1"/>
          <p:nvPr/>
        </p:nvSpPr>
        <p:spPr>
          <a:xfrm>
            <a:off x="787301" y="89014"/>
            <a:ext cx="65145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Patient Demographic Dashboard</a:t>
            </a:r>
            <a:endParaRPr sz="2700" b="1" dirty="0">
              <a:latin typeface="Franklin Gothic Medium" panose="020B0603020102020204" pitchFamily="34" charset="0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56" name="Google Shape;956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779" y="771100"/>
            <a:ext cx="7402441" cy="3964149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99"/>
          <p:cNvSpPr txBox="1"/>
          <p:nvPr/>
        </p:nvSpPr>
        <p:spPr>
          <a:xfrm>
            <a:off x="553450" y="1238550"/>
            <a:ext cx="8156400" cy="30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Franklin Gothic Medium" panose="020B0603020102020204" pitchFamily="34" charset="0"/>
              </a:rPr>
              <a:t>1. For ages 0-40 years, 70% people take SoloInsulin i.e. they have Type-I Diabetes. For ages above 40 years, 65% people take other drugs(other drugs Or SoloInsulin+other drugs) i.e. they have Type-II Diabetes.		</a:t>
            </a:r>
            <a:endParaRPr sz="1800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Franklin Gothic Medium" panose="020B0603020102020204" pitchFamily="34" charset="0"/>
              </a:rPr>
              <a:t>2. SoloInsulin as well as Other drugs were used maximum by patients in the age group : 70-80 years. </a:t>
            </a:r>
            <a:endParaRPr sz="1800" dirty="0">
              <a:solidFill>
                <a:schemeClr val="dk1"/>
              </a:solidFill>
              <a:latin typeface="Franklin Gothic Medium" panose="020B0603020102020204" pitchFamily="34" charset="0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Franklin Gothic Medium" panose="020B0603020102020204" pitchFamily="34" charset="0"/>
              </a:rPr>
              <a:t>3. For all age groups, the number of 'not readmitted' encounters are greater than 'readmitted' ones except in age group : 70-90 years</a:t>
            </a:r>
            <a:endParaRPr sz="2000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2" name="Google Shape;962;p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963" name="Google Shape;963;p99"/>
          <p:cNvSpPr txBox="1">
            <a:spLocks noGrp="1"/>
          </p:cNvSpPr>
          <p:nvPr>
            <p:ph type="title"/>
          </p:nvPr>
        </p:nvSpPr>
        <p:spPr>
          <a:xfrm>
            <a:off x="586606" y="456400"/>
            <a:ext cx="7945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Insights from Patient Demographic Dashboard</a:t>
            </a:r>
            <a:endParaRPr sz="2700" b="1"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75"/>
          <p:cNvSpPr txBox="1">
            <a:spLocks noGrp="1"/>
          </p:cNvSpPr>
          <p:nvPr>
            <p:ph type="title"/>
          </p:nvPr>
        </p:nvSpPr>
        <p:spPr>
          <a:xfrm>
            <a:off x="802847" y="133643"/>
            <a:ext cx="6281100" cy="526703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Introduction</a:t>
            </a:r>
            <a:endParaRPr sz="3000" dirty="0"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0" name="Google Shape;770;p75"/>
          <p:cNvSpPr txBox="1">
            <a:spLocks noGrp="1"/>
          </p:cNvSpPr>
          <p:nvPr>
            <p:ph type="body" idx="1"/>
          </p:nvPr>
        </p:nvSpPr>
        <p:spPr>
          <a:xfrm>
            <a:off x="540174" y="1092875"/>
            <a:ext cx="7309200" cy="3808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EB Garamond Medium"/>
              <a:buChar char="●"/>
            </a:pPr>
            <a:r>
              <a:rPr lang="en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 Medium"/>
                <a:cs typeface="EB Garamond Medium"/>
                <a:sym typeface="EB Garamond Medium"/>
              </a:rPr>
              <a:t>The study uses the data obtained from the center for machine learning and intelligent systems at university of California. </a:t>
            </a:r>
            <a:endParaRPr dirty="0">
              <a:solidFill>
                <a:schemeClr val="dk1"/>
              </a:solidFill>
              <a:latin typeface="Franklin Gothic Medium" panose="020B0603020102020204" pitchFamily="34" charset="0"/>
              <a:ea typeface="EB Garamond Medium"/>
              <a:cs typeface="EB Garamond Medium"/>
              <a:sym typeface="EB Garamond Medium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n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 Medium"/>
                <a:cs typeface="EB Garamond Medium"/>
                <a:sym typeface="EB Garamond Medium"/>
              </a:rPr>
              <a:t>It contains clinical records from over 100,000 individual encounters corresponding to approximately 60,000 distinct patients. </a:t>
            </a:r>
            <a:endParaRPr dirty="0">
              <a:solidFill>
                <a:schemeClr val="dk1"/>
              </a:solidFill>
              <a:latin typeface="Franklin Gothic Medium" panose="020B0603020102020204" pitchFamily="34" charset="0"/>
              <a:ea typeface="EB Garamond Medium"/>
              <a:cs typeface="EB Garamond Medium"/>
              <a:sym typeface="EB Garamond Medium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n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 Medium"/>
                <a:cs typeface="EB Garamond Medium"/>
                <a:sym typeface="EB Garamond Medium"/>
              </a:rPr>
              <a:t>The data was collected over a period of 10 years, from 1999 to 2008, and contains several attributes which correspond to the admission and discharge of patients.</a:t>
            </a:r>
            <a:endParaRPr dirty="0">
              <a:solidFill>
                <a:schemeClr val="dk1"/>
              </a:solidFill>
              <a:latin typeface="Franklin Gothic Medium" panose="020B0603020102020204" pitchFamily="34" charset="0"/>
              <a:ea typeface="EB Garamond Medium"/>
              <a:cs typeface="EB Garamond Medium"/>
              <a:sym typeface="EB Garamond Medium"/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EB Garamond Medium"/>
              <a:buChar char="●"/>
            </a:pPr>
            <a:r>
              <a:rPr lang="en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 Medium"/>
                <a:cs typeface="EB Garamond Medium"/>
                <a:sym typeface="EB Garamond Medium"/>
              </a:rPr>
              <a:t>These records contain information about various laboratory tests and procedures, diagnosis, and medications that were administered in the duration of the hospital stay. </a:t>
            </a:r>
            <a:endParaRPr dirty="0">
              <a:solidFill>
                <a:schemeClr val="dk1"/>
              </a:solidFill>
              <a:latin typeface="Franklin Gothic Medium" panose="020B0603020102020204" pitchFamily="34" charset="0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endParaRPr dirty="0">
              <a:latin typeface="Franklin Gothic Medium" panose="020B0603020102020204" pitchFamily="34" charset="0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771" name="Google Shape;771;p7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10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pic>
        <p:nvPicPr>
          <p:cNvPr id="969" name="Google Shape;969;p100"/>
          <p:cNvPicPr preferRelativeResize="0"/>
          <p:nvPr/>
        </p:nvPicPr>
        <p:blipFill rotWithShape="1">
          <a:blip r:embed="rId3">
            <a:alphaModFix/>
          </a:blip>
          <a:srcRect t="903" b="903"/>
          <a:stretch/>
        </p:blipFill>
        <p:spPr>
          <a:xfrm>
            <a:off x="870779" y="771100"/>
            <a:ext cx="7402442" cy="39641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70" name="Google Shape;970;p100"/>
          <p:cNvSpPr txBox="1"/>
          <p:nvPr/>
        </p:nvSpPr>
        <p:spPr>
          <a:xfrm>
            <a:off x="816400" y="80375"/>
            <a:ext cx="6753300" cy="5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latin typeface="Franklin Gothic Medium" panose="020B0603020102020204" pitchFamily="34" charset="0"/>
                <a:ea typeface="Old Standard TT"/>
                <a:cs typeface="Old Standard TT"/>
                <a:sym typeface="Old Standard TT"/>
              </a:rPr>
              <a:t>Admission &amp; Discharge Dashboard</a:t>
            </a:r>
            <a:endParaRPr sz="2700" b="1" dirty="0">
              <a:latin typeface="Franklin Gothic Medium" panose="020B0603020102020204" pitchFamily="34" charset="0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101"/>
          <p:cNvSpPr txBox="1"/>
          <p:nvPr/>
        </p:nvSpPr>
        <p:spPr>
          <a:xfrm>
            <a:off x="553450" y="1238550"/>
            <a:ext cx="8156400" cy="30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latin typeface="Franklin Gothic Medium" panose="020B0603020102020204" pitchFamily="34" charset="0"/>
              </a:rPr>
              <a:t>1. In Admission Type - 'Emergency','Elective' and 'Urgent', close to 40% of encounters are taking SoloInsulin i.e. Type-I Diabetic. </a:t>
            </a:r>
            <a:endParaRPr sz="1800" dirty="0">
              <a:latin typeface="Franklin Gothic Medium" panose="020B0603020102020204" pitchFamily="34" charset="0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latin typeface="Franklin Gothic Medium" panose="020B0603020102020204" pitchFamily="34" charset="0"/>
              </a:rPr>
              <a:t>2. Only for AdmissionSource : 'EmergencyRoom' number of 'Readmitted' encounters&gt;number of 'Not Readmitted' encounters. For all other Admission Sources it is vice versa meaning they are cured of diabetes. </a:t>
            </a:r>
            <a:endParaRPr sz="1800" dirty="0">
              <a:latin typeface="Franklin Gothic Medium" panose="020B0603020102020204" pitchFamily="34" charset="0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latin typeface="Franklin Gothic Medium" panose="020B0603020102020204" pitchFamily="34" charset="0"/>
              </a:rPr>
              <a:t>3. For DischargeDispositionID as 'ToHome' and 'ToFurtherTreatment', approx. 50% of encounters were 'Readmitted' .</a:t>
            </a:r>
            <a:endParaRPr sz="1800" dirty="0">
              <a:latin typeface="Franklin Gothic Medium" panose="020B0603020102020204" pitchFamily="34" charset="0"/>
            </a:endParaRPr>
          </a:p>
        </p:txBody>
      </p:sp>
      <p:sp>
        <p:nvSpPr>
          <p:cNvPr id="976" name="Google Shape;976;p10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977" name="Google Shape;977;p101"/>
          <p:cNvSpPr txBox="1">
            <a:spLocks noGrp="1"/>
          </p:cNvSpPr>
          <p:nvPr>
            <p:ph type="title"/>
          </p:nvPr>
        </p:nvSpPr>
        <p:spPr>
          <a:xfrm>
            <a:off x="435430" y="477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Insights from Admission &amp; Discharge Dashboard</a:t>
            </a:r>
            <a:endParaRPr sz="2700" b="1"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104"/>
          <p:cNvSpPr txBox="1"/>
          <p:nvPr/>
        </p:nvSpPr>
        <p:spPr>
          <a:xfrm>
            <a:off x="862200" y="1740750"/>
            <a:ext cx="7419600" cy="16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Model Building</a:t>
            </a:r>
            <a:endParaRPr sz="4800" b="1" dirty="0">
              <a:solidFill>
                <a:srgbClr val="FFFFFF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105"/>
          <p:cNvSpPr txBox="1">
            <a:spLocks noGrp="1"/>
          </p:cNvSpPr>
          <p:nvPr>
            <p:ph type="title"/>
          </p:nvPr>
        </p:nvSpPr>
        <p:spPr>
          <a:xfrm>
            <a:off x="703943" y="86683"/>
            <a:ext cx="7930632" cy="4725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 New Roman"/>
              <a:buAutoNum type="arabicPeriod"/>
            </a:pPr>
            <a:r>
              <a:rPr lang="en" sz="2500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Baseline Model</a:t>
            </a:r>
            <a:endParaRPr sz="2500"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endParaRPr sz="3000"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" sz="2000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Target Feature: </a:t>
            </a:r>
            <a:r>
              <a:rPr lang="en" sz="2000" dirty="0">
                <a:solidFill>
                  <a:srgbClr val="000000"/>
                </a:solidFill>
                <a:latin typeface="Franklin Gothic Book" panose="020B0503020102020204" pitchFamily="34" charset="0"/>
                <a:ea typeface="Times New Roman"/>
                <a:cs typeface="Times New Roman"/>
                <a:sym typeface="Times New Roman"/>
              </a:rPr>
              <a:t>Solo insulin [binary classification]</a:t>
            </a:r>
            <a:endParaRPr sz="2000" dirty="0">
              <a:solidFill>
                <a:srgbClr val="000000"/>
              </a:solidFill>
              <a:latin typeface="Franklin Gothic Book" panose="020B05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" sz="2000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Model implemented:</a:t>
            </a:r>
            <a:r>
              <a:rPr lang="en" sz="2000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2000" dirty="0">
                <a:solidFill>
                  <a:srgbClr val="000000"/>
                </a:solidFill>
                <a:latin typeface="Franklin Gothic Book" panose="020B0503020102020204" pitchFamily="34" charset="0"/>
                <a:ea typeface="Times New Roman"/>
                <a:cs typeface="Times New Roman"/>
                <a:sym typeface="Times New Roman"/>
              </a:rPr>
              <a:t>Logistic Regression</a:t>
            </a:r>
            <a:endParaRPr sz="2000" dirty="0">
              <a:solidFill>
                <a:srgbClr val="000000"/>
              </a:solidFill>
              <a:latin typeface="Franklin Gothic Book" panose="020B05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" sz="2000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Parameters:</a:t>
            </a:r>
            <a:r>
              <a:rPr lang="en" sz="2000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2000" dirty="0">
                <a:solidFill>
                  <a:srgbClr val="000000"/>
                </a:solidFill>
                <a:latin typeface="Franklin Gothic Book" panose="020B0503020102020204" pitchFamily="34" charset="0"/>
                <a:ea typeface="Times New Roman"/>
                <a:cs typeface="Times New Roman"/>
                <a:sym typeface="Times New Roman"/>
              </a:rPr>
              <a:t>random_state : 1</a:t>
            </a:r>
            <a:endParaRPr sz="2000" dirty="0">
              <a:solidFill>
                <a:srgbClr val="000000"/>
              </a:solidFill>
              <a:latin typeface="Franklin Gothic Book" panose="020B05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mes New Roman"/>
              <a:buNone/>
            </a:pPr>
            <a:r>
              <a:rPr lang="en" sz="2000" dirty="0">
                <a:solidFill>
                  <a:srgbClr val="000000"/>
                </a:solidFill>
                <a:latin typeface="Franklin Gothic Book" panose="020B0503020102020204" pitchFamily="34" charset="0"/>
                <a:ea typeface="Times New Roman"/>
                <a:cs typeface="Times New Roman"/>
                <a:sym typeface="Times New Roman"/>
              </a:rPr>
              <a:t>	        test_size : 0.2</a:t>
            </a:r>
            <a:endParaRPr sz="2000" dirty="0">
              <a:solidFill>
                <a:srgbClr val="000000"/>
              </a:solidFill>
              <a:latin typeface="Franklin Gothic Book" panose="020B05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" sz="2000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Results:  </a:t>
            </a:r>
            <a:r>
              <a:rPr lang="en" sz="2000" dirty="0">
                <a:solidFill>
                  <a:srgbClr val="000000"/>
                </a:solidFill>
                <a:latin typeface="Franklin Gothic Book" panose="020B0503020102020204" pitchFamily="34" charset="0"/>
                <a:ea typeface="Times New Roman"/>
                <a:cs typeface="Times New Roman"/>
                <a:sym typeface="Times New Roman"/>
              </a:rPr>
              <a:t>Accuracy : 60.91 %</a:t>
            </a:r>
            <a:endParaRPr sz="2000" dirty="0">
              <a:solidFill>
                <a:srgbClr val="000000"/>
              </a:solidFill>
              <a:latin typeface="Franklin Gothic Book" panose="020B05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mes New Roman"/>
              <a:buNone/>
            </a:pPr>
            <a:r>
              <a:rPr lang="en" sz="2000" dirty="0">
                <a:solidFill>
                  <a:srgbClr val="000000"/>
                </a:solidFill>
                <a:latin typeface="Franklin Gothic Book" panose="020B0503020102020204" pitchFamily="34" charset="0"/>
                <a:ea typeface="Times New Roman"/>
                <a:cs typeface="Times New Roman"/>
                <a:sym typeface="Times New Roman"/>
              </a:rPr>
              <a:t>  AUC : 0.5</a:t>
            </a:r>
            <a:endParaRPr sz="2000" dirty="0">
              <a:solidFill>
                <a:srgbClr val="000000"/>
              </a:solidFill>
              <a:latin typeface="Franklin Gothic Book" panose="020B05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endParaRPr sz="2000"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5" name="Google Shape;1005;p1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0" name="Google Shape;1010;p106" descr="A screenshot of a cell phone&#10;&#10;Description automatically generated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39928" y="137480"/>
            <a:ext cx="1897500" cy="47889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11" name="Google Shape;1011;p106"/>
          <p:cNvSpPr txBox="1">
            <a:spLocks noGrp="1"/>
          </p:cNvSpPr>
          <p:nvPr>
            <p:ph type="body" idx="1"/>
          </p:nvPr>
        </p:nvSpPr>
        <p:spPr>
          <a:xfrm rot="-5400000">
            <a:off x="-288711" y="2335280"/>
            <a:ext cx="1636378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</a:pPr>
            <a:r>
              <a:rPr lang="en" sz="1500" b="1" dirty="0">
                <a:solidFill>
                  <a:schemeClr val="dk1"/>
                </a:solidFill>
                <a:latin typeface="+mn-lt"/>
              </a:rPr>
              <a:t>ICD9 CODES</a:t>
            </a:r>
            <a:endParaRPr sz="1500" b="1" dirty="0">
              <a:latin typeface="+mn-lt"/>
            </a:endParaRPr>
          </a:p>
        </p:txBody>
      </p:sp>
      <p:sp>
        <p:nvSpPr>
          <p:cNvPr id="1012" name="Google Shape;1012;p106"/>
          <p:cNvSpPr txBox="1">
            <a:spLocks noGrp="1"/>
          </p:cNvSpPr>
          <p:nvPr>
            <p:ph type="body" idx="3"/>
          </p:nvPr>
        </p:nvSpPr>
        <p:spPr>
          <a:xfrm rot="-5400000">
            <a:off x="1777914" y="2259097"/>
            <a:ext cx="2157618" cy="410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</a:pPr>
            <a:r>
              <a:rPr lang="en" b="1" dirty="0">
                <a:solidFill>
                  <a:srgbClr val="000000"/>
                </a:solidFill>
                <a:latin typeface="+mn-lt"/>
              </a:rPr>
              <a:t>Diagnosis 1,2 &amp; 3</a:t>
            </a:r>
            <a:endParaRPr b="1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014" name="Google Shape;1014;p10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Twentieth Century"/>
              <a:buNone/>
            </a:pPr>
            <a:fld id="{00000000-1234-1234-1234-123412341234}" type="slidenum">
              <a:rPr lang="en">
                <a:latin typeface="+mn-lt"/>
              </a:rPr>
              <a:t>34</a:t>
            </a:fld>
            <a:endParaRPr>
              <a:latin typeface="+mn-lt"/>
            </a:endParaRPr>
          </a:p>
        </p:txBody>
      </p:sp>
      <p:sp>
        <p:nvSpPr>
          <p:cNvPr id="1015" name="Google Shape;1015;p106"/>
          <p:cNvSpPr/>
          <p:nvPr/>
        </p:nvSpPr>
        <p:spPr>
          <a:xfrm rot="5400000">
            <a:off x="4374125" y="2326436"/>
            <a:ext cx="540589" cy="41098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1016" name="Google Shape;1016;p106"/>
          <p:cNvSpPr txBox="1"/>
          <p:nvPr/>
        </p:nvSpPr>
        <p:spPr>
          <a:xfrm>
            <a:off x="5701075" y="2103388"/>
            <a:ext cx="29199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Twentieth Century"/>
              <a:buAutoNum type="arabicPeriod"/>
            </a:pPr>
            <a:endParaRPr sz="1600" b="1" dirty="0">
              <a:latin typeface="+mn-lt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17" name="Google Shape;1017;p106"/>
          <p:cNvSpPr txBox="1"/>
          <p:nvPr/>
        </p:nvSpPr>
        <p:spPr>
          <a:xfrm>
            <a:off x="5701076" y="119825"/>
            <a:ext cx="3350574" cy="95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2500" b="1" dirty="0">
                <a:latin typeface="+mn-lt"/>
                <a:ea typeface="Times New Roman"/>
                <a:cs typeface="Times New Roman"/>
                <a:sym typeface="Times New Roman"/>
              </a:rPr>
              <a:t>2. More Feature Engineering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 dirty="0"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8" name="Google Shape;1018;p106"/>
          <p:cNvSpPr/>
          <p:nvPr/>
        </p:nvSpPr>
        <p:spPr>
          <a:xfrm>
            <a:off x="726128" y="1262948"/>
            <a:ext cx="1925100" cy="246184"/>
          </a:xfrm>
          <a:prstGeom prst="rect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BDE73F-C5B6-4EB3-B164-DB4CB270AE8C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5810653" y="1213259"/>
            <a:ext cx="2462454" cy="1800028"/>
          </a:xfrm>
        </p:spPr>
        <p:txBody>
          <a:bodyPr/>
          <a:lstStyle/>
          <a:p>
            <a:pPr marL="469900" lvl="0" indent="-342900">
              <a:spcBef>
                <a:spcPts val="0"/>
              </a:spcBef>
              <a:buClrTx/>
              <a:buSzPts val="1600"/>
              <a:buFont typeface="+mj-lt"/>
              <a:buAutoNum type="arabicPeriod"/>
            </a:pPr>
            <a:r>
              <a:rPr lang="en-IN" sz="1400" dirty="0">
                <a:solidFill>
                  <a:schemeClr val="tx1"/>
                </a:solidFill>
                <a:latin typeface="+mn-lt"/>
              </a:rPr>
              <a:t>Binary Subclasses (Diagnosis - 0,1)</a:t>
            </a:r>
          </a:p>
          <a:p>
            <a:pPr marL="469900" lvl="0" indent="-342900">
              <a:spcBef>
                <a:spcPts val="0"/>
              </a:spcBef>
              <a:buClrTx/>
              <a:buSzPts val="1600"/>
              <a:buFont typeface="+mj-lt"/>
              <a:buAutoNum type="arabicPeriod"/>
            </a:pPr>
            <a:r>
              <a:rPr lang="en-IN" sz="1400" dirty="0">
                <a:solidFill>
                  <a:schemeClr val="tx1"/>
                </a:solidFill>
                <a:latin typeface="+mn-lt"/>
              </a:rPr>
              <a:t>Multiple Subclasses (Circulatory, Injury Digestive, etc)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4FCA77-BAA3-454F-866B-14BFE16C9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5196" y="321232"/>
            <a:ext cx="2273696" cy="18834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37B6CB-5620-45F3-BA6B-10900BB35D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9424" y="2859196"/>
            <a:ext cx="3861837" cy="19630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107"/>
          <p:cNvSpPr txBox="1">
            <a:spLocks noGrp="1"/>
          </p:cNvSpPr>
          <p:nvPr>
            <p:ph type="title"/>
          </p:nvPr>
        </p:nvSpPr>
        <p:spPr>
          <a:xfrm>
            <a:off x="799194" y="214624"/>
            <a:ext cx="74295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0"/>
              <a:buFont typeface="Twentieth Century"/>
              <a:buNone/>
            </a:pP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Statistical Tests</a:t>
            </a:r>
            <a:endParaRPr b="1" dirty="0"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4" name="Google Shape;1024;p107" descr="A screenshot of a cell phone&#10;&#10;Description automatically generated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006046" y="865088"/>
            <a:ext cx="2832300" cy="39579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25" name="Google Shape;1025;p107"/>
          <p:cNvPicPr preferRelativeResize="0">
            <a:picLocks noGrp="1"/>
          </p:cNvPicPr>
          <p:nvPr>
            <p:ph type="body" idx="4"/>
          </p:nvPr>
        </p:nvPicPr>
        <p:blipFill rotWithShape="1">
          <a:blip r:embed="rId4">
            <a:alphaModFix/>
          </a:blip>
          <a:srcRect t="882"/>
          <a:stretch/>
        </p:blipFill>
        <p:spPr>
          <a:xfrm>
            <a:off x="857247" y="884600"/>
            <a:ext cx="2943900" cy="39189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026" name="Google Shape;1026;p107"/>
          <p:cNvCxnSpPr/>
          <p:nvPr/>
        </p:nvCxnSpPr>
        <p:spPr>
          <a:xfrm>
            <a:off x="6767175" y="2397500"/>
            <a:ext cx="546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27" name="Google Shape;1027;p107"/>
          <p:cNvSpPr txBox="1"/>
          <p:nvPr/>
        </p:nvSpPr>
        <p:spPr>
          <a:xfrm>
            <a:off x="7255700" y="2144699"/>
            <a:ext cx="16236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Franklin Gothic Medium" panose="020B0603020102020204" pitchFamily="34" charset="0"/>
                <a:ea typeface="Twentieth Century"/>
                <a:cs typeface="Twentieth Century"/>
                <a:sym typeface="Twentieth Century"/>
              </a:rPr>
              <a:t>Binary</a:t>
            </a:r>
            <a:endParaRPr sz="2000" b="1" dirty="0">
              <a:latin typeface="Franklin Gothic Medium" panose="020B0603020102020204" pitchFamily="34" charset="0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28" name="Google Shape;1028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9800" y="1851550"/>
            <a:ext cx="1040750" cy="3405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9" name="Google Shape;1029;p107"/>
          <p:cNvSpPr txBox="1"/>
          <p:nvPr/>
        </p:nvSpPr>
        <p:spPr>
          <a:xfrm>
            <a:off x="7140750" y="3258575"/>
            <a:ext cx="16236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Franklin Gothic Medium" panose="020B0603020102020204" pitchFamily="34" charset="0"/>
                <a:ea typeface="Twentieth Century"/>
                <a:cs typeface="Twentieth Century"/>
                <a:sym typeface="Twentieth Century"/>
              </a:rPr>
              <a:t>Multiple</a:t>
            </a:r>
            <a:endParaRPr sz="2000" b="1" dirty="0">
              <a:latin typeface="Franklin Gothic Medium" panose="020B0603020102020204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30" name="Google Shape;1030;p107"/>
          <p:cNvSpPr/>
          <p:nvPr/>
        </p:nvSpPr>
        <p:spPr>
          <a:xfrm>
            <a:off x="863600" y="3388850"/>
            <a:ext cx="2937547" cy="303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107"/>
          <p:cNvSpPr/>
          <p:nvPr/>
        </p:nvSpPr>
        <p:spPr>
          <a:xfrm>
            <a:off x="4008789" y="2268200"/>
            <a:ext cx="2832300" cy="244200"/>
          </a:xfrm>
          <a:prstGeom prst="rect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107"/>
          <p:cNvSpPr/>
          <p:nvPr/>
        </p:nvSpPr>
        <p:spPr>
          <a:xfrm>
            <a:off x="4008650" y="2512400"/>
            <a:ext cx="2832300" cy="1997100"/>
          </a:xfrm>
          <a:prstGeom prst="rect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175EBD-CFD5-4F6E-A4D7-2DE87CDD3EAB}"/>
              </a:ext>
            </a:extLst>
          </p:cNvPr>
          <p:cNvSpPr txBox="1"/>
          <p:nvPr/>
        </p:nvSpPr>
        <p:spPr>
          <a:xfrm>
            <a:off x="6931045" y="1352892"/>
            <a:ext cx="1886383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b="1" dirty="0">
                <a:latin typeface="Franklin Gothic Medium" panose="020B0603020102020204" pitchFamily="34" charset="0"/>
              </a:rPr>
              <a:t>H0: Coefficient = 0</a:t>
            </a:r>
          </a:p>
          <a:p>
            <a:r>
              <a:rPr lang="en-IN" b="1" dirty="0">
                <a:latin typeface="Franklin Gothic Medium" panose="020B0603020102020204" pitchFamily="34" charset="0"/>
              </a:rPr>
              <a:t>H1: Coefficient != 0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108"/>
          <p:cNvSpPr txBox="1">
            <a:spLocks noGrp="1"/>
          </p:cNvSpPr>
          <p:nvPr>
            <p:ph type="title"/>
          </p:nvPr>
        </p:nvSpPr>
        <p:spPr>
          <a:xfrm>
            <a:off x="209521" y="143128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3. Building Classification Models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39" name="Google Shape;1039;p1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0463" y="683475"/>
            <a:ext cx="7198025" cy="397975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40" name="Google Shape;1040;p108"/>
          <p:cNvSpPr/>
          <p:nvPr/>
        </p:nvSpPr>
        <p:spPr>
          <a:xfrm>
            <a:off x="1030463" y="1097193"/>
            <a:ext cx="7198025" cy="709835"/>
          </a:xfrm>
          <a:prstGeom prst="rect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108"/>
          <p:cNvSpPr txBox="1"/>
          <p:nvPr/>
        </p:nvSpPr>
        <p:spPr>
          <a:xfrm>
            <a:off x="1030475" y="4693825"/>
            <a:ext cx="5244000" cy="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Note: </a:t>
            </a:r>
            <a:r>
              <a:rPr lang="en" sz="1800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For KFold K=5</a:t>
            </a:r>
            <a:endParaRPr sz="1800" dirty="0"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109"/>
          <p:cNvSpPr txBox="1">
            <a:spLocks noGrp="1"/>
          </p:cNvSpPr>
          <p:nvPr>
            <p:ph type="title"/>
          </p:nvPr>
        </p:nvSpPr>
        <p:spPr>
          <a:xfrm>
            <a:off x="50799" y="200130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8001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" sz="2400" b="1" dirty="0">
                <a:solidFill>
                  <a:srgbClr val="000000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4. SMOTE(Synthetic Minority Oversampling Technique)</a:t>
            </a:r>
            <a:endParaRPr sz="2400" b="1" dirty="0">
              <a:solidFill>
                <a:srgbClr val="000000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7" name="Google Shape;1047;p10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pic>
        <p:nvPicPr>
          <p:cNvPr id="1048" name="Google Shape;1048;p1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7226" y="1287324"/>
            <a:ext cx="6970599" cy="11790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49" name="Google Shape;1049;p10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7238" y="3401050"/>
            <a:ext cx="6970599" cy="12621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50" name="Google Shape;1050;p109"/>
          <p:cNvSpPr txBox="1"/>
          <p:nvPr/>
        </p:nvSpPr>
        <p:spPr>
          <a:xfrm>
            <a:off x="840800" y="753200"/>
            <a:ext cx="56034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" lvl="0" indent="-1270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 b="1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 Without SMOTE</a:t>
            </a:r>
            <a:endParaRPr sz="2000" b="1" dirty="0"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1" name="Google Shape;1051;p109"/>
          <p:cNvSpPr txBox="1"/>
          <p:nvPr/>
        </p:nvSpPr>
        <p:spPr>
          <a:xfrm>
            <a:off x="840800" y="2632908"/>
            <a:ext cx="64284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2. With SMOTE</a:t>
            </a:r>
            <a:endParaRPr sz="2000" b="1" dirty="0"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	</a:t>
            </a:r>
            <a:endParaRPr sz="2000" b="1" dirty="0"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110"/>
          <p:cNvSpPr txBox="1">
            <a:spLocks noGrp="1"/>
          </p:cNvSpPr>
          <p:nvPr>
            <p:ph type="title"/>
          </p:nvPr>
        </p:nvSpPr>
        <p:spPr>
          <a:xfrm>
            <a:off x="137883" y="137882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2865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5. Ensemble Models and Metric Comparison</a:t>
            </a:r>
            <a:endParaRPr b="1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60" name="Google Shape;1060;p110"/>
          <p:cNvPicPr preferRelativeResize="0"/>
          <p:nvPr/>
        </p:nvPicPr>
        <p:blipFill>
          <a:blip r:embed="rId3"/>
          <a:srcRect/>
          <a:stretch/>
        </p:blipFill>
        <p:spPr>
          <a:xfrm>
            <a:off x="311699" y="1387351"/>
            <a:ext cx="4191501" cy="321207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61" name="Google Shape;1061;p110"/>
          <p:cNvPicPr preferRelativeResize="0"/>
          <p:nvPr/>
        </p:nvPicPr>
        <p:blipFill>
          <a:blip r:embed="rId4"/>
          <a:srcRect/>
          <a:stretch/>
        </p:blipFill>
        <p:spPr>
          <a:xfrm>
            <a:off x="4640800" y="1387351"/>
            <a:ext cx="4191499" cy="321207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62" name="Google Shape;1062;p110"/>
          <p:cNvSpPr txBox="1"/>
          <p:nvPr/>
        </p:nvSpPr>
        <p:spPr>
          <a:xfrm>
            <a:off x="1092075" y="960775"/>
            <a:ext cx="2356200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Franklin Gothic Medium" panose="020B0603020102020204" pitchFamily="34" charset="0"/>
                <a:ea typeface="Twentieth Century"/>
                <a:cs typeface="Twentieth Century"/>
                <a:sym typeface="Twentieth Century"/>
              </a:rPr>
              <a:t>Number of folds =5</a:t>
            </a:r>
            <a:endParaRPr sz="2000" b="1" dirty="0">
              <a:latin typeface="Franklin Gothic Medium" panose="020B0603020102020204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63" name="Google Shape;1063;p110"/>
          <p:cNvSpPr txBox="1"/>
          <p:nvPr/>
        </p:nvSpPr>
        <p:spPr>
          <a:xfrm>
            <a:off x="5471886" y="960775"/>
            <a:ext cx="2538489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Franklin Gothic Medium" panose="020B0603020102020204" pitchFamily="34" charset="0"/>
                <a:ea typeface="Twentieth Century"/>
                <a:cs typeface="Twentieth Century"/>
                <a:sym typeface="Twentieth Century"/>
              </a:rPr>
              <a:t>Number of folds =10</a:t>
            </a:r>
            <a:endParaRPr sz="2000" b="1" dirty="0">
              <a:latin typeface="Franklin Gothic Medium" panose="020B0603020102020204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" name="Google Shape;1040;p108">
            <a:extLst>
              <a:ext uri="{FF2B5EF4-FFF2-40B4-BE49-F238E27FC236}">
                <a16:creationId xmlns:a16="http://schemas.microsoft.com/office/drawing/2014/main" id="{196AB255-5E39-4893-ADCA-52ACE1ED5745}"/>
              </a:ext>
            </a:extLst>
          </p:cNvPr>
          <p:cNvSpPr/>
          <p:nvPr/>
        </p:nvSpPr>
        <p:spPr>
          <a:xfrm>
            <a:off x="311699" y="1715861"/>
            <a:ext cx="4191501" cy="317564"/>
          </a:xfrm>
          <a:prstGeom prst="rect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040;p108">
            <a:extLst>
              <a:ext uri="{FF2B5EF4-FFF2-40B4-BE49-F238E27FC236}">
                <a16:creationId xmlns:a16="http://schemas.microsoft.com/office/drawing/2014/main" id="{07EED0A1-3DBC-45EC-93BC-7648B56CDB51}"/>
              </a:ext>
            </a:extLst>
          </p:cNvPr>
          <p:cNvSpPr/>
          <p:nvPr/>
        </p:nvSpPr>
        <p:spPr>
          <a:xfrm>
            <a:off x="311699" y="4197239"/>
            <a:ext cx="4191501" cy="317564"/>
          </a:xfrm>
          <a:prstGeom prst="rect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040;p108">
            <a:extLst>
              <a:ext uri="{FF2B5EF4-FFF2-40B4-BE49-F238E27FC236}">
                <a16:creationId xmlns:a16="http://schemas.microsoft.com/office/drawing/2014/main" id="{3A71FC13-A267-4BAF-B42B-C8046D3B27DE}"/>
              </a:ext>
            </a:extLst>
          </p:cNvPr>
          <p:cNvSpPr/>
          <p:nvPr/>
        </p:nvSpPr>
        <p:spPr>
          <a:xfrm>
            <a:off x="4640800" y="1696390"/>
            <a:ext cx="4191501" cy="317564"/>
          </a:xfrm>
          <a:prstGeom prst="rect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040;p108">
            <a:extLst>
              <a:ext uri="{FF2B5EF4-FFF2-40B4-BE49-F238E27FC236}">
                <a16:creationId xmlns:a16="http://schemas.microsoft.com/office/drawing/2014/main" id="{F49ACB4A-760B-4ECD-AC97-89747D4BE662}"/>
              </a:ext>
            </a:extLst>
          </p:cNvPr>
          <p:cNvSpPr/>
          <p:nvPr/>
        </p:nvSpPr>
        <p:spPr>
          <a:xfrm>
            <a:off x="4640800" y="4189938"/>
            <a:ext cx="4191501" cy="317564"/>
          </a:xfrm>
          <a:prstGeom prst="rect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111"/>
          <p:cNvSpPr txBox="1">
            <a:spLocks noGrp="1"/>
          </p:cNvSpPr>
          <p:nvPr>
            <p:ph type="title"/>
          </p:nvPr>
        </p:nvSpPr>
        <p:spPr>
          <a:xfrm>
            <a:off x="799935" y="89838"/>
            <a:ext cx="7429500" cy="693933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Conclusions</a:t>
            </a:r>
            <a:endParaRPr b="1"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70" name="Google Shape;1070;p111"/>
          <p:cNvSpPr txBox="1">
            <a:spLocks noGrp="1"/>
          </p:cNvSpPr>
          <p:nvPr>
            <p:ph type="body" idx="1"/>
          </p:nvPr>
        </p:nvSpPr>
        <p:spPr>
          <a:xfrm>
            <a:off x="594793" y="1013975"/>
            <a:ext cx="7429500" cy="3572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1475" algn="just" rtl="0"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2250"/>
              <a:buChar char="●"/>
            </a:pPr>
            <a:r>
              <a:rPr lang="en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When compared to any combination of drugs, any drug given exclusively showed the highest efficiency (i.e. 68%) in treating diabetes.</a:t>
            </a:r>
            <a:endParaRPr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  <a:p>
            <a:pPr marL="457200" lvl="0" indent="-371475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Char char="●"/>
            </a:pPr>
            <a:r>
              <a:rPr lang="en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Among all our models, Soft Voting Classifier and Logistic regression yield the best performance.</a:t>
            </a:r>
            <a:endParaRPr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  <a:p>
            <a:pPr marL="457200" lvl="0" indent="-371475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Char char="●"/>
            </a:pPr>
            <a:r>
              <a:rPr lang="en" dirty="0">
                <a:solidFill>
                  <a:srgbClr val="000000"/>
                </a:solidFill>
                <a:latin typeface="Franklin Gothic Medium" panose="020B0603020102020204" pitchFamily="34" charset="0"/>
              </a:rPr>
              <a:t>Logistic Regression being a simpler algorithm and much more interpretable, we would recommend it for suggesting one of the two treatments to future patients.</a:t>
            </a:r>
            <a:endParaRPr dirty="0">
              <a:solidFill>
                <a:srgbClr val="000000"/>
              </a:solidFill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76"/>
          <p:cNvSpPr txBox="1">
            <a:spLocks noGrp="1"/>
          </p:cNvSpPr>
          <p:nvPr>
            <p:ph type="title"/>
          </p:nvPr>
        </p:nvSpPr>
        <p:spPr>
          <a:xfrm>
            <a:off x="810405" y="144825"/>
            <a:ext cx="6468600" cy="66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" sz="3000" b="1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Problem Statement</a:t>
            </a:r>
            <a:endParaRPr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7" name="Google Shape;777;p76"/>
          <p:cNvSpPr txBox="1"/>
          <p:nvPr/>
        </p:nvSpPr>
        <p:spPr>
          <a:xfrm>
            <a:off x="774149" y="1065300"/>
            <a:ext cx="7698300" cy="38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" sz="20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"/>
                <a:cs typeface="EB Garamond"/>
                <a:sym typeface="EB Garamond"/>
              </a:rPr>
              <a:t>1</a:t>
            </a:r>
            <a:r>
              <a:rPr lang="en-IN" sz="20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"/>
                <a:cs typeface="EB Garamond"/>
                <a:sym typeface="EB Garamond"/>
              </a:rPr>
              <a:t>A</a:t>
            </a:r>
            <a:r>
              <a:rPr lang="en" sz="20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"/>
                <a:cs typeface="EB Garamond"/>
                <a:sym typeface="EB Garamond"/>
              </a:rPr>
              <a:t> :</a:t>
            </a:r>
            <a:r>
              <a:rPr lang="en" sz="2000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"/>
                <a:cs typeface="EB Garamond"/>
                <a:sym typeface="EB Garamond"/>
              </a:rPr>
              <a:t> The hospitals are evaluating efficiency of Insulin based treatment for patients. Recommend if solo insulin treatments work well towards the above stated objective</a:t>
            </a:r>
            <a:endParaRPr sz="200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EB Garamond"/>
              <a:cs typeface="EB Garamond"/>
              <a:sym typeface="EB Garamond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wentieth Century"/>
              <a:buNone/>
            </a:pPr>
            <a:endParaRPr sz="200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EB Garamond"/>
              <a:cs typeface="EB Garamond"/>
              <a:sym typeface="EB Garamond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" sz="20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"/>
                <a:cs typeface="EB Garamond"/>
                <a:sym typeface="EB Garamond"/>
              </a:rPr>
              <a:t>1B :</a:t>
            </a:r>
            <a:r>
              <a:rPr lang="en" sz="2000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EB Garamond"/>
                <a:cs typeface="EB Garamond"/>
                <a:sym typeface="EB Garamond"/>
              </a:rPr>
              <a:t> For a new patient, given his medical history and characteristics, should we recommend solo insulin or a conjunction of other drugs/ treatment?</a:t>
            </a:r>
            <a:endParaRPr sz="200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EB Garamond"/>
              <a:cs typeface="EB Garamond"/>
              <a:sym typeface="EB Garamond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180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EB Garamond"/>
              <a:cs typeface="EB Garamond"/>
              <a:sym typeface="EB Garamond"/>
            </a:endParaRPr>
          </a:p>
        </p:txBody>
      </p:sp>
      <p:sp>
        <p:nvSpPr>
          <p:cNvPr id="778" name="Google Shape;778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77"/>
          <p:cNvSpPr txBox="1"/>
          <p:nvPr/>
        </p:nvSpPr>
        <p:spPr>
          <a:xfrm>
            <a:off x="10" y="562538"/>
            <a:ext cx="45006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85800" marR="0" lvl="0" indent="-158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AutoNum type="arabicParenR"/>
            </a:pPr>
            <a:r>
              <a:rPr lang="en" sz="25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 Lab Session Details</a:t>
            </a:r>
            <a:endParaRPr sz="25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784" name="Google Shape;784;p77"/>
          <p:cNvGraphicFramePr/>
          <p:nvPr>
            <p:extLst>
              <p:ext uri="{D42A27DB-BD31-4B8C-83A1-F6EECF244321}">
                <p14:modId xmlns:p14="http://schemas.microsoft.com/office/powerpoint/2010/main" val="3284216222"/>
              </p:ext>
            </p:extLst>
          </p:nvPr>
        </p:nvGraphicFramePr>
        <p:xfrm>
          <a:off x="621332" y="1125063"/>
          <a:ext cx="7882300" cy="3951040"/>
        </p:xfrm>
        <a:graphic>
          <a:graphicData uri="http://schemas.openxmlformats.org/drawingml/2006/table">
            <a:tbl>
              <a:tblPr>
                <a:noFill/>
                <a:tableStyleId>{9B3AC047-D433-4F8C-AB84-BE07CAD9EA6C}</a:tableStyleId>
              </a:tblPr>
              <a:tblGrid>
                <a:gridCol w="207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Encounter_id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Unique identifier of an encounter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3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num_lab_procedures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 of lab tests performed during the encounter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2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num_medications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 of distinct generic names administered during the encounter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3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num_procedures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 of procedures (other than lab tests) performed during the encounter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3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number_emergency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 of emergency visits of the patient in the year preceding the encounter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3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number_inpatient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 of inpatient visits of the patient in the year preceding the encounter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3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number_outpatient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 of outpatient visits of the patient in the year preceding the encounter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85" name="Google Shape;785;p77"/>
          <p:cNvSpPr txBox="1"/>
          <p:nvPr/>
        </p:nvSpPr>
        <p:spPr>
          <a:xfrm>
            <a:off x="341086" y="89273"/>
            <a:ext cx="4992914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0975"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mes New Roman"/>
              <a:buNone/>
            </a:pPr>
            <a:r>
              <a:rPr lang="en" sz="30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Dataset Information</a:t>
            </a:r>
            <a:endParaRPr sz="30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6" name="Google Shape;786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91" name="Google Shape;791;p78"/>
          <p:cNvGraphicFramePr/>
          <p:nvPr>
            <p:extLst>
              <p:ext uri="{D42A27DB-BD31-4B8C-83A1-F6EECF244321}">
                <p14:modId xmlns:p14="http://schemas.microsoft.com/office/powerpoint/2010/main" val="3802232870"/>
              </p:ext>
            </p:extLst>
          </p:nvPr>
        </p:nvGraphicFramePr>
        <p:xfrm>
          <a:off x="587830" y="585368"/>
          <a:ext cx="7953827" cy="1981050"/>
        </p:xfrm>
        <a:graphic>
          <a:graphicData uri="http://schemas.openxmlformats.org/drawingml/2006/table">
            <a:tbl>
              <a:tblPr>
                <a:noFill/>
                <a:tableStyleId>{9B3AC047-D433-4F8C-AB84-BE07CAD9EA6C}</a:tableStyleId>
              </a:tblPr>
              <a:tblGrid>
                <a:gridCol w="164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64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2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patient_nbr 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Unique identifier of a patient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age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Grouped in 10-year intervals: 0, 10), 10, 20), …, 90, 100)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Race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Values: Caucasian, Asian, African American, Hispanic, and other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Gender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Values: male, female, and unknown/invalid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Weight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Weight in pounds.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92" name="Google Shape;792;p78"/>
          <p:cNvSpPr txBox="1"/>
          <p:nvPr/>
        </p:nvSpPr>
        <p:spPr>
          <a:xfrm>
            <a:off x="-6" y="2547371"/>
            <a:ext cx="5465100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en" sz="25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3) Diagnostic Session Details</a:t>
            </a:r>
            <a:endParaRPr sz="25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793" name="Google Shape;793;p78"/>
          <p:cNvGraphicFramePr/>
          <p:nvPr>
            <p:extLst>
              <p:ext uri="{D42A27DB-BD31-4B8C-83A1-F6EECF244321}">
                <p14:modId xmlns:p14="http://schemas.microsoft.com/office/powerpoint/2010/main" val="3733738237"/>
              </p:ext>
            </p:extLst>
          </p:nvPr>
        </p:nvGraphicFramePr>
        <p:xfrm>
          <a:off x="587830" y="3081999"/>
          <a:ext cx="7953828" cy="1977275"/>
        </p:xfrm>
        <a:graphic>
          <a:graphicData uri="http://schemas.openxmlformats.org/drawingml/2006/table">
            <a:tbl>
              <a:tblPr>
                <a:noFill/>
                <a:tableStyleId>{9B3AC047-D433-4F8C-AB84-BE07CAD9EA6C}</a:tableStyleId>
              </a:tblPr>
              <a:tblGrid>
                <a:gridCol w="16403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4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22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Diagnosis_1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The primary diagnosis (coded as first three digits of ICD9); 848 distinct values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742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Diagnosis_2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Secondary diagnosis (coded as first three digits of ICD9); 923 distinct values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066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Diagnosis_3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Additional secondary diagnosis (coded as first three digits of ICD9); 954 distinct values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26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number_diagnoses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Number of diagnoses entered to the system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94" name="Google Shape;794;p78"/>
          <p:cNvSpPr txBox="1"/>
          <p:nvPr/>
        </p:nvSpPr>
        <p:spPr>
          <a:xfrm>
            <a:off x="-3" y="-2"/>
            <a:ext cx="5465100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en" sz="25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2) Patient Details</a:t>
            </a:r>
            <a:endParaRPr sz="25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5" name="Google Shape;795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00" name="Google Shape;800;p79"/>
          <p:cNvGraphicFramePr/>
          <p:nvPr>
            <p:extLst>
              <p:ext uri="{D42A27DB-BD31-4B8C-83A1-F6EECF244321}">
                <p14:modId xmlns:p14="http://schemas.microsoft.com/office/powerpoint/2010/main" val="267835705"/>
              </p:ext>
            </p:extLst>
          </p:nvPr>
        </p:nvGraphicFramePr>
        <p:xfrm>
          <a:off x="587828" y="746541"/>
          <a:ext cx="7975601" cy="4057689"/>
        </p:xfrm>
        <a:graphic>
          <a:graphicData uri="http://schemas.openxmlformats.org/drawingml/2006/table">
            <a:tbl>
              <a:tblPr>
                <a:noFill/>
                <a:tableStyleId>{9B3AC047-D433-4F8C-AB84-BE07CAD9EA6C}</a:tableStyleId>
              </a:tblPr>
              <a:tblGrid>
                <a:gridCol w="19624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131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694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admission_source_id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Integer identifier corresponding to 9 distinct values, for example, emergency, urgent, elective and not available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319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discharge_disposition_id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Integer identifier corresponding to 29 distinct values, for example, discharged to home, expired, and not available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694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admission_source_id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Integer identifier corresponding to 21 distinct values, for example, physician referral and transfer from a hospital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027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time_in_hospital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Integer number of days between admission and discharge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694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Payer_code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Integer identifier corresponding to 23 distinct values, for example, Blue Cross/Blue Shield, Medicare, and self-pay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7338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Medical_speciality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Integer identifier of a specialty of the admitting physician, corresponding to 84 distinct values, for example, cardiology, internal medicine, family/general practice, and surgeon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01" name="Google Shape;801;p79"/>
          <p:cNvSpPr txBox="1"/>
          <p:nvPr/>
        </p:nvSpPr>
        <p:spPr>
          <a:xfrm>
            <a:off x="204242" y="106467"/>
            <a:ext cx="5465100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en" sz="25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4) Admission Details of Patients</a:t>
            </a:r>
            <a:endParaRPr sz="25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2" name="Google Shape;802;p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07" name="Google Shape;807;p80"/>
          <p:cNvGraphicFramePr/>
          <p:nvPr>
            <p:extLst>
              <p:ext uri="{D42A27DB-BD31-4B8C-83A1-F6EECF244321}">
                <p14:modId xmlns:p14="http://schemas.microsoft.com/office/powerpoint/2010/main" val="4241198847"/>
              </p:ext>
            </p:extLst>
          </p:nvPr>
        </p:nvGraphicFramePr>
        <p:xfrm>
          <a:off x="580571" y="754743"/>
          <a:ext cx="7990115" cy="4076930"/>
        </p:xfrm>
        <a:graphic>
          <a:graphicData uri="http://schemas.openxmlformats.org/drawingml/2006/table">
            <a:tbl>
              <a:tblPr>
                <a:noFill/>
                <a:tableStyleId>{9B3AC047-D433-4F8C-AB84-BE07CAD9EA6C}</a:tableStyleId>
              </a:tblPr>
              <a:tblGrid>
                <a:gridCol w="1593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970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max_glu_serum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Indicates the range of the result or if the test was not taken. Values: “&gt;200,” “&gt;300,” “normal,” and “none” if not measured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 A1Cresult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Indicates the range of the result or if the test was not taken. Values: ‘&gt;8’,’&gt;7’,’normal’,’none’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Insulin and 22 other drugs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Values: “up” if the dosage was increased during the encounter, “down” if the dosage was decreased, “steady” if the dosage did not change, and “no” if the drug was not prescribed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Change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Indicates if there was a change in diabetic medications (either dosage or generic name). Values: “change” and “no change”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DiabetesMed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Indicates if there was any diabetic medication prescribed. Values: “yes” and “no”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Readmitted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  <a:latin typeface="Franklin Gothic Medium" panose="020B0603020102020204" pitchFamily="34" charset="0"/>
                          <a:ea typeface="Times New Roman"/>
                          <a:cs typeface="Times New Roman"/>
                          <a:sym typeface="Times New Roman"/>
                        </a:rPr>
                        <a:t>Days to inpatient readmission. Values: ‘&lt;30’,’&gt;30’ and ‘NO’</a:t>
                      </a:r>
                      <a:endParaRPr sz="1400" u="none" strike="noStrike" cap="none" dirty="0">
                        <a:solidFill>
                          <a:schemeClr val="dk1"/>
                        </a:solidFill>
                        <a:latin typeface="Franklin Gothic Medium" panose="020B0603020102020204" pitchFamily="3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08" name="Google Shape;808;p80"/>
          <p:cNvSpPr txBox="1"/>
          <p:nvPr/>
        </p:nvSpPr>
        <p:spPr>
          <a:xfrm>
            <a:off x="-29037" y="106467"/>
            <a:ext cx="5465100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en" sz="2500" b="1" i="0" u="none" strike="noStrike" cap="none" dirty="0">
                <a:solidFill>
                  <a:schemeClr val="dk1"/>
                </a:solidFill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rPr>
              <a:t>5) Diabetic Data of Patients</a:t>
            </a:r>
            <a:endParaRPr sz="2500" b="0" i="0" u="none" strike="noStrike" cap="none" dirty="0">
              <a:solidFill>
                <a:schemeClr val="dk1"/>
              </a:solidFill>
              <a:latin typeface="Franklin Gothic Medium" panose="020B060302010202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9" name="Google Shape;809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Twentieth Century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4" name="Google Shape;814;p81"/>
          <p:cNvGrpSpPr/>
          <p:nvPr/>
        </p:nvGrpSpPr>
        <p:grpSpPr>
          <a:xfrm>
            <a:off x="905294" y="212829"/>
            <a:ext cx="7671218" cy="4714464"/>
            <a:chOff x="0" y="0"/>
            <a:chExt cx="6772506" cy="3962400"/>
          </a:xfrm>
        </p:grpSpPr>
        <p:sp>
          <p:nvSpPr>
            <p:cNvPr id="815" name="Google Shape;815;p81"/>
            <p:cNvSpPr/>
            <p:nvPr/>
          </p:nvSpPr>
          <p:spPr>
            <a:xfrm>
              <a:off x="2709002" y="0"/>
              <a:ext cx="4063504" cy="1238250"/>
            </a:xfrm>
            <a:prstGeom prst="rightArrow">
              <a:avLst>
                <a:gd name="adj1" fmla="val 75000"/>
                <a:gd name="adj2" fmla="val 50000"/>
              </a:avLst>
            </a:prstGeom>
            <a:solidFill>
              <a:srgbClr val="CFE6DB"/>
            </a:solidFill>
            <a:ln w="15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anklin Gothic Medium" panose="020B0603020102020204" pitchFamily="34" charset="0"/>
              </a:endParaRPr>
            </a:p>
          </p:txBody>
        </p:sp>
        <p:sp>
          <p:nvSpPr>
            <p:cNvPr id="816" name="Google Shape;816;p81"/>
            <p:cNvSpPr txBox="1"/>
            <p:nvPr/>
          </p:nvSpPr>
          <p:spPr>
            <a:xfrm>
              <a:off x="2709002" y="154781"/>
              <a:ext cx="3599160" cy="928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00" tIns="7600" rIns="7600" bIns="7600" anchor="ctr" anchorCtr="0">
              <a:noAutofit/>
            </a:bodyPr>
            <a:lstStyle/>
            <a:p>
              <a:pPr marL="114300" marR="0" lvl="1" indent="-1143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Merging &amp; Filtering Data </a:t>
              </a:r>
              <a:endParaRPr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Missing 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V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alue 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T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reatment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, 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Sparse Data and </a:t>
              </a:r>
              <a:r>
                <a:rPr lang="en" sz="1200">
                  <a:solidFill>
                    <a:schemeClr val="dk1"/>
                  </a:solidFill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Feature Engineering</a:t>
              </a:r>
              <a:endParaRPr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Outlier 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D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etection &amp; 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T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reatment</a:t>
              </a:r>
              <a:endParaRPr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Binning 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S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u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b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classes</a:t>
              </a:r>
              <a:endParaRPr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817" name="Google Shape;817;p81"/>
            <p:cNvSpPr/>
            <p:nvPr/>
          </p:nvSpPr>
          <p:spPr>
            <a:xfrm>
              <a:off x="0" y="0"/>
              <a:ext cx="2709002" cy="1238250"/>
            </a:xfrm>
            <a:prstGeom prst="roundRect">
              <a:avLst>
                <a:gd name="adj" fmla="val 16667"/>
              </a:avLst>
            </a:prstGeom>
            <a:solidFill>
              <a:srgbClr val="CFE6DB"/>
            </a:solidFill>
            <a:ln w="15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anklin Gothic Medium" panose="020B0603020102020204" pitchFamily="34" charset="0"/>
              </a:endParaRPr>
            </a:p>
          </p:txBody>
        </p:sp>
        <p:sp>
          <p:nvSpPr>
            <p:cNvPr id="818" name="Google Shape;818;p81"/>
            <p:cNvSpPr txBox="1"/>
            <p:nvPr/>
          </p:nvSpPr>
          <p:spPr>
            <a:xfrm>
              <a:off x="60446" y="60446"/>
              <a:ext cx="2588110" cy="11173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8100" tIns="59050" rIns="118100" bIns="590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Twentieth Century"/>
                <a:buNone/>
              </a:pPr>
              <a:r>
                <a:rPr lang="en" sz="3000" i="0" u="none" strike="noStrike" cap="none" dirty="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Data </a:t>
              </a:r>
              <a:r>
                <a:rPr lang="en" sz="3000" dirty="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P</a:t>
              </a:r>
              <a:r>
                <a:rPr lang="en" sz="3000" i="0" u="none" strike="noStrike" cap="none" dirty="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re-processing</a:t>
              </a:r>
              <a:endParaRPr sz="3000" i="0" u="none" strike="noStrike" cap="none" dirty="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819" name="Google Shape;819;p81"/>
            <p:cNvSpPr/>
            <p:nvPr/>
          </p:nvSpPr>
          <p:spPr>
            <a:xfrm>
              <a:off x="2709002" y="1362075"/>
              <a:ext cx="4063504" cy="1238250"/>
            </a:xfrm>
            <a:prstGeom prst="rightArrow">
              <a:avLst>
                <a:gd name="adj1" fmla="val 75000"/>
                <a:gd name="adj2" fmla="val 50000"/>
              </a:avLst>
            </a:prstGeom>
            <a:solidFill>
              <a:srgbClr val="CFE6DB"/>
            </a:solidFill>
            <a:ln w="15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anklin Gothic Medium" panose="020B0603020102020204" pitchFamily="34" charset="0"/>
              </a:endParaRPr>
            </a:p>
          </p:txBody>
        </p:sp>
        <p:sp>
          <p:nvSpPr>
            <p:cNvPr id="820" name="Google Shape;820;p81"/>
            <p:cNvSpPr txBox="1"/>
            <p:nvPr/>
          </p:nvSpPr>
          <p:spPr>
            <a:xfrm>
              <a:off x="2709002" y="1516856"/>
              <a:ext cx="3599160" cy="928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00" tIns="7600" rIns="7600" bIns="7600" anchor="ctr" anchorCtr="0">
              <a:noAutofit/>
            </a:bodyPr>
            <a:lstStyle/>
            <a:p>
              <a:pPr marL="114300" marR="0" lvl="1" indent="-114300" algn="l" rtl="0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Extracting Insights using Tableau</a:t>
              </a:r>
              <a:endParaRPr sz="120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Answering Problem 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S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tatement (1a)</a:t>
              </a:r>
              <a:endParaRPr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821" name="Google Shape;821;p81"/>
            <p:cNvSpPr/>
            <p:nvPr/>
          </p:nvSpPr>
          <p:spPr>
            <a:xfrm>
              <a:off x="0" y="1362075"/>
              <a:ext cx="2709002" cy="1238250"/>
            </a:xfrm>
            <a:prstGeom prst="roundRect">
              <a:avLst>
                <a:gd name="adj" fmla="val 16667"/>
              </a:avLst>
            </a:prstGeom>
            <a:solidFill>
              <a:srgbClr val="CFE6DB"/>
            </a:solidFill>
            <a:ln w="15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anklin Gothic Medium" panose="020B0603020102020204" pitchFamily="34" charset="0"/>
              </a:endParaRPr>
            </a:p>
          </p:txBody>
        </p:sp>
        <p:sp>
          <p:nvSpPr>
            <p:cNvPr id="822" name="Google Shape;822;p81"/>
            <p:cNvSpPr txBox="1"/>
            <p:nvPr/>
          </p:nvSpPr>
          <p:spPr>
            <a:xfrm>
              <a:off x="60446" y="1422521"/>
              <a:ext cx="2588110" cy="11173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8100" tIns="59050" rIns="118100" bIns="590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Twentieth Century"/>
                <a:buNone/>
              </a:pPr>
              <a:r>
                <a:rPr lang="en" sz="31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Exploratory Data Analysis</a:t>
              </a:r>
              <a:endParaRPr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823" name="Google Shape;823;p81"/>
            <p:cNvSpPr/>
            <p:nvPr/>
          </p:nvSpPr>
          <p:spPr>
            <a:xfrm>
              <a:off x="2709002" y="2724150"/>
              <a:ext cx="4063504" cy="1238250"/>
            </a:xfrm>
            <a:prstGeom prst="rightArrow">
              <a:avLst>
                <a:gd name="adj1" fmla="val 75000"/>
                <a:gd name="adj2" fmla="val 50000"/>
              </a:avLst>
            </a:prstGeom>
            <a:solidFill>
              <a:srgbClr val="CFE6DB"/>
            </a:solidFill>
            <a:ln w="15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anklin Gothic Medium" panose="020B0603020102020204" pitchFamily="34" charset="0"/>
              </a:endParaRPr>
            </a:p>
          </p:txBody>
        </p:sp>
        <p:sp>
          <p:nvSpPr>
            <p:cNvPr id="824" name="Google Shape;824;p81"/>
            <p:cNvSpPr txBox="1"/>
            <p:nvPr/>
          </p:nvSpPr>
          <p:spPr>
            <a:xfrm>
              <a:off x="2709002" y="2878931"/>
              <a:ext cx="3599160" cy="928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00" tIns="7600" rIns="7600" bIns="7600" anchor="ctr" anchorCtr="0">
              <a:noAutofit/>
            </a:bodyPr>
            <a:lstStyle/>
            <a:p>
              <a:pPr marL="114300" marR="0" lvl="1" indent="-1143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Baseline Model	</a:t>
              </a:r>
              <a:endParaRPr sz="120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More Feature Engineering 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&amp;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Statistical Tests</a:t>
              </a:r>
              <a:endParaRPr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Building Classification </a:t>
              </a:r>
              <a:r>
                <a:rPr lang="en" sz="12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M</a:t>
              </a: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odels</a:t>
              </a:r>
              <a:endParaRPr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SMOTE</a:t>
              </a:r>
              <a:endParaRPr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  <a:p>
              <a:pPr marL="114300" marR="0" lvl="1" indent="-114300" algn="l" rtl="0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SzPts val="1200"/>
                <a:buFont typeface="Times New Roman"/>
                <a:buChar char="•"/>
              </a:pPr>
              <a:r>
                <a:rPr lang="en" sz="12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Ensemble Techniques and Metric Comparison</a:t>
              </a:r>
              <a:endParaRPr sz="1200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825" name="Google Shape;825;p81"/>
            <p:cNvSpPr/>
            <p:nvPr/>
          </p:nvSpPr>
          <p:spPr>
            <a:xfrm>
              <a:off x="0" y="2724150"/>
              <a:ext cx="2709002" cy="1238250"/>
            </a:xfrm>
            <a:prstGeom prst="roundRect">
              <a:avLst>
                <a:gd name="adj" fmla="val 16667"/>
              </a:avLst>
            </a:prstGeom>
            <a:solidFill>
              <a:srgbClr val="CFE6DB"/>
            </a:solidFill>
            <a:ln w="15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anklin Gothic Medium" panose="020B0603020102020204" pitchFamily="34" charset="0"/>
              </a:endParaRPr>
            </a:p>
          </p:txBody>
        </p:sp>
        <p:sp>
          <p:nvSpPr>
            <p:cNvPr id="826" name="Google Shape;826;p81"/>
            <p:cNvSpPr txBox="1"/>
            <p:nvPr/>
          </p:nvSpPr>
          <p:spPr>
            <a:xfrm>
              <a:off x="60446" y="2784596"/>
              <a:ext cx="2588110" cy="11173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8100" tIns="59050" rIns="118100" bIns="590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100"/>
                <a:buFont typeface="Twentieth Century"/>
                <a:buNone/>
              </a:pPr>
              <a:r>
                <a:rPr lang="en" sz="3100" i="0" u="none" strike="noStrike" cap="none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Model</a:t>
              </a:r>
              <a:r>
                <a:rPr lang="en" sz="3100">
                  <a:latin typeface="Franklin Gothic Medium" panose="020B0603020102020204" pitchFamily="34" charset="0"/>
                  <a:ea typeface="Times New Roman"/>
                  <a:cs typeface="Times New Roman"/>
                  <a:sym typeface="Times New Roman"/>
                </a:rPr>
                <a:t> Building</a:t>
              </a:r>
              <a:endParaRPr sz="3100" i="0" u="none" strike="noStrike" cap="none">
                <a:latin typeface="Franklin Gothic Medium" panose="020B0603020102020204" pitchFamily="34" charset="0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1925</Words>
  <Application>Microsoft Office PowerPoint</Application>
  <PresentationFormat>On-screen Show (16:9)</PresentationFormat>
  <Paragraphs>229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40</vt:i4>
      </vt:variant>
    </vt:vector>
  </HeadingPairs>
  <TitlesOfParts>
    <vt:vector size="49" baseType="lpstr">
      <vt:lpstr>Times New Roman</vt:lpstr>
      <vt:lpstr>Arial</vt:lpstr>
      <vt:lpstr>EB Garamond Medium</vt:lpstr>
      <vt:lpstr>Franklin Gothic Book</vt:lpstr>
      <vt:lpstr>Twentieth Century</vt:lpstr>
      <vt:lpstr>Franklin Gothic Medium</vt:lpstr>
      <vt:lpstr>Circuit</vt:lpstr>
      <vt:lpstr>Circuit</vt:lpstr>
      <vt:lpstr>Circuit</vt:lpstr>
      <vt:lpstr>CAPSTONE PROJECT: Healthcare Analytics PGP DSE FEB 2019</vt:lpstr>
      <vt:lpstr>Objective For Analysis</vt:lpstr>
      <vt:lpstr>Introduction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Filtering data</vt:lpstr>
      <vt:lpstr>PowerPoint Presentation</vt:lpstr>
      <vt:lpstr>4. Outlier Detection &amp; Treatment</vt:lpstr>
      <vt:lpstr>PowerPoint Presentation</vt:lpstr>
      <vt:lpstr>PowerPoint Presentation</vt:lpstr>
      <vt:lpstr>PowerPoint Presentation</vt:lpstr>
      <vt:lpstr>Insights</vt:lpstr>
      <vt:lpstr>PowerPoint Presentation</vt:lpstr>
      <vt:lpstr>Average number of Diagnosis</vt:lpstr>
      <vt:lpstr>Average number of Medications:</vt:lpstr>
      <vt:lpstr>Average number of Emergencies:</vt:lpstr>
      <vt:lpstr>Average number of Inpatients:</vt:lpstr>
      <vt:lpstr>Average number of Outpatients:</vt:lpstr>
      <vt:lpstr>Average number of Procedures:</vt:lpstr>
      <vt:lpstr>Efficiency of drugs</vt:lpstr>
      <vt:lpstr>Efficiency of Drugs with respect to Age</vt:lpstr>
      <vt:lpstr>PowerPoint Presentation</vt:lpstr>
      <vt:lpstr>Insights from Patient Demographic Dashboard</vt:lpstr>
      <vt:lpstr>PowerPoint Presentation</vt:lpstr>
      <vt:lpstr>Insights from Admission &amp; Discharge Dashboard</vt:lpstr>
      <vt:lpstr>PowerPoint Presentation</vt:lpstr>
      <vt:lpstr>Baseline Model  Target Feature: Solo insulin [binary classification] Model implemented: Logistic Regression Parameters: random_state : 1          test_size : 0.2 Results:  Accuracy : 60.91 %   AUC : 0.5 </vt:lpstr>
      <vt:lpstr>PowerPoint Presentation</vt:lpstr>
      <vt:lpstr>Statistical Tests</vt:lpstr>
      <vt:lpstr>3. Building Classification Models</vt:lpstr>
      <vt:lpstr>4. SMOTE(Synthetic Minority Oversampling Technique)</vt:lpstr>
      <vt:lpstr>5. Ensemble Models and Metric Comparison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 PGP DSE FEB 2019</dc:title>
  <cp:lastModifiedBy> </cp:lastModifiedBy>
  <cp:revision>46</cp:revision>
  <dcterms:modified xsi:type="dcterms:W3CDTF">2019-08-02T08:54:47Z</dcterms:modified>
</cp:coreProperties>
</file>